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65"/>
  </p:notesMasterIdLst>
  <p:handoutMasterIdLst>
    <p:handoutMasterId r:id="rId66"/>
  </p:handoutMasterIdLst>
  <p:sldIdLst>
    <p:sldId id="290" r:id="rId2"/>
    <p:sldId id="291" r:id="rId3"/>
    <p:sldId id="292" r:id="rId4"/>
    <p:sldId id="300" r:id="rId5"/>
    <p:sldId id="301" r:id="rId6"/>
    <p:sldId id="302" r:id="rId7"/>
    <p:sldId id="354" r:id="rId8"/>
    <p:sldId id="355" r:id="rId9"/>
    <p:sldId id="303" r:id="rId10"/>
    <p:sldId id="304" r:id="rId11"/>
    <p:sldId id="295" r:id="rId12"/>
    <p:sldId id="357" r:id="rId13"/>
    <p:sldId id="358" r:id="rId14"/>
    <p:sldId id="361" r:id="rId15"/>
    <p:sldId id="359" r:id="rId16"/>
    <p:sldId id="360" r:id="rId17"/>
    <p:sldId id="356" r:id="rId18"/>
    <p:sldId id="362" r:id="rId19"/>
    <p:sldId id="363" r:id="rId20"/>
    <p:sldId id="364" r:id="rId21"/>
    <p:sldId id="368" r:id="rId22"/>
    <p:sldId id="369" r:id="rId23"/>
    <p:sldId id="365" r:id="rId24"/>
    <p:sldId id="366" r:id="rId25"/>
    <p:sldId id="367" r:id="rId26"/>
    <p:sldId id="370" r:id="rId27"/>
    <p:sldId id="371" r:id="rId28"/>
    <p:sldId id="372" r:id="rId29"/>
    <p:sldId id="312" r:id="rId30"/>
    <p:sldId id="314" r:id="rId31"/>
    <p:sldId id="296" r:id="rId32"/>
    <p:sldId id="305" r:id="rId33"/>
    <p:sldId id="307" r:id="rId34"/>
    <p:sldId id="306" r:id="rId35"/>
    <p:sldId id="297" r:id="rId36"/>
    <p:sldId id="318" r:id="rId37"/>
    <p:sldId id="373" r:id="rId38"/>
    <p:sldId id="374" r:id="rId39"/>
    <p:sldId id="319" r:id="rId40"/>
    <p:sldId id="375" r:id="rId41"/>
    <p:sldId id="387" r:id="rId42"/>
    <p:sldId id="389" r:id="rId43"/>
    <p:sldId id="388" r:id="rId44"/>
    <p:sldId id="376" r:id="rId45"/>
    <p:sldId id="391" r:id="rId46"/>
    <p:sldId id="392" r:id="rId47"/>
    <p:sldId id="390" r:id="rId48"/>
    <p:sldId id="344" r:id="rId49"/>
    <p:sldId id="345" r:id="rId50"/>
    <p:sldId id="346" r:id="rId51"/>
    <p:sldId id="377" r:id="rId52"/>
    <p:sldId id="378" r:id="rId53"/>
    <p:sldId id="379" r:id="rId54"/>
    <p:sldId id="380" r:id="rId55"/>
    <p:sldId id="381" r:id="rId56"/>
    <p:sldId id="382" r:id="rId57"/>
    <p:sldId id="293" r:id="rId58"/>
    <p:sldId id="321" r:id="rId59"/>
    <p:sldId id="383" r:id="rId60"/>
    <p:sldId id="384" r:id="rId61"/>
    <p:sldId id="385" r:id="rId62"/>
    <p:sldId id="386" r:id="rId63"/>
    <p:sldId id="353" r:id="rId6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B4F54"/>
    <a:srgbClr val="00B2A9"/>
    <a:srgbClr val="E03E5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858" y="-84"/>
      </p:cViewPr>
      <p:guideLst>
        <p:guide orient="horz" pos="2160"/>
        <p:guide pos="4921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63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7001AE-1121-4756-A580-325BFA86B608}" type="datetimeFigureOut">
              <a:rPr lang="es-ES"/>
              <a:pPr>
                <a:defRPr/>
              </a:pPr>
              <a:t>26/11/2015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0BCE50-A9C6-4441-A9C8-6856F19D6D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1332B1-1D84-4577-A897-A98F287AB920}" type="datetimeFigureOut">
              <a:rPr lang="es-ES"/>
              <a:pPr>
                <a:defRPr/>
              </a:pPr>
              <a:t>26/11/2015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8D0E61-9A71-4DC9-834B-B004B071D7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 userDrawn="1"/>
        </p:nvPicPr>
        <p:blipFill>
          <a:blip r:embed="rId2"/>
          <a:srcRect t="16559"/>
          <a:stretch>
            <a:fillRect/>
          </a:stretch>
        </p:blipFill>
        <p:spPr bwMode="auto">
          <a:xfrm>
            <a:off x="0" y="1133475"/>
            <a:ext cx="91440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75425" y="241300"/>
            <a:ext cx="21939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8"/>
          <p:cNvSpPr/>
          <p:nvPr userDrawn="1"/>
        </p:nvSpPr>
        <p:spPr>
          <a:xfrm>
            <a:off x="3429000" y="2290763"/>
            <a:ext cx="5715000" cy="2276475"/>
          </a:xfrm>
          <a:prstGeom prst="rect">
            <a:avLst/>
          </a:prstGeom>
          <a:solidFill>
            <a:srgbClr val="00B2A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729030" y="2610110"/>
            <a:ext cx="4820238" cy="1051009"/>
          </a:xfrm>
          <a:prstGeom prst="rect">
            <a:avLst/>
          </a:prstGeom>
        </p:spPr>
        <p:txBody>
          <a:bodyPr anchor="t" anchorCtr="0"/>
          <a:lstStyle>
            <a:lvl1pPr>
              <a:defRPr lang="es-ES" sz="3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3729030" y="3700026"/>
            <a:ext cx="5040629" cy="4556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s-ES"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3729038" y="4086225"/>
            <a:ext cx="2057400" cy="338138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lang="es-ES" sz="1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12"/>
          <p:cNvCxnSpPr/>
          <p:nvPr userDrawn="1"/>
        </p:nvCxnSpPr>
        <p:spPr>
          <a:xfrm>
            <a:off x="2281238" y="2038350"/>
            <a:ext cx="0" cy="3889375"/>
          </a:xfrm>
          <a:prstGeom prst="line">
            <a:avLst/>
          </a:prstGeom>
          <a:ln w="19050">
            <a:solidFill>
              <a:srgbClr val="00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6"/>
          <p:cNvSpPr txBox="1"/>
          <p:nvPr userDrawn="1"/>
        </p:nvSpPr>
        <p:spPr>
          <a:xfrm>
            <a:off x="815975" y="1830388"/>
            <a:ext cx="13366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4B4F54"/>
                </a:solidFill>
                <a:latin typeface="+mn-lt"/>
                <a:cs typeface="+mn-cs"/>
              </a:rPr>
              <a:t>Índice</a:t>
            </a:r>
          </a:p>
        </p:txBody>
      </p:sp>
      <p:sp>
        <p:nvSpPr>
          <p:cNvPr id="12" name="Marcador de texto 21"/>
          <p:cNvSpPr>
            <a:spLocks noGrp="1"/>
          </p:cNvSpPr>
          <p:nvPr>
            <p:ph type="body" sz="quarter" idx="11"/>
          </p:nvPr>
        </p:nvSpPr>
        <p:spPr>
          <a:xfrm>
            <a:off x="2728911" y="2057170"/>
            <a:ext cx="5172076" cy="323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s-ES" sz="1800" kern="1200" dirty="0" smtClean="0">
                <a:solidFill>
                  <a:srgbClr val="E03E5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C448-93DB-4259-9988-C57040D1187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s interi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58356" y="2564467"/>
            <a:ext cx="7886700" cy="1524001"/>
          </a:xfrm>
          <a:prstGeom prst="rect">
            <a:avLst/>
          </a:prstGeom>
        </p:spPr>
        <p:txBody>
          <a:bodyPr/>
          <a:lstStyle>
            <a:lvl1pPr marL="3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2A9"/>
              </a:buClr>
              <a:buSzPct val="120000"/>
              <a:buFont typeface="Wingdings" panose="05000000000000000000" pitchFamily="2" charset="2"/>
              <a:buChar char="§"/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1pPr>
            <a:lvl2pPr marL="3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B4F54"/>
              </a:buClr>
              <a:buSzPct val="120000"/>
              <a:buFont typeface="Wingdings" panose="05000000000000000000" pitchFamily="2" charset="2"/>
              <a:buChar char="§"/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2pPr>
            <a:lvl3pPr marL="3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B4F54"/>
              </a:buClr>
              <a:buSzPct val="120000"/>
              <a:buFont typeface="Wingdings" panose="05000000000000000000" pitchFamily="2" charset="2"/>
              <a:buChar char="§"/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150000"/>
              </a:lnSpc>
              <a:buClr>
                <a:srgbClr val="00B2A9"/>
              </a:buClr>
              <a:buFont typeface="Wingdings" panose="05000000000000000000" pitchFamily="2" charset="2"/>
              <a:buChar char="§"/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50000"/>
              </a:lnSpc>
              <a:buClr>
                <a:srgbClr val="00B2A9"/>
              </a:buClr>
              <a:buFont typeface="Wingdings" panose="05000000000000000000" pitchFamily="2" charset="2"/>
              <a:buChar char="§"/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658356" y="1582054"/>
            <a:ext cx="7161669" cy="4217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s-ES" sz="2400" b="1" kern="1200" dirty="0" smtClean="0">
                <a:solidFill>
                  <a:srgbClr val="E03E5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658813" y="2003831"/>
            <a:ext cx="7161212" cy="337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1pPr>
            <a:lvl2pPr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3pPr>
            <a:lvl4pPr>
              <a:defRPr lang="es-ES" sz="1400" kern="1200" dirty="0" smtClean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4pPr>
            <a:lvl5pPr>
              <a:defRPr lang="es-ES" sz="1400" kern="1200" dirty="0">
                <a:solidFill>
                  <a:srgbClr val="4B4F5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76325" y="952003"/>
            <a:ext cx="7648575" cy="292100"/>
          </a:xfrm>
          <a:prstGeom prst="rect">
            <a:avLst/>
          </a:prstGeom>
        </p:spPr>
        <p:txBody>
          <a:bodyPr/>
          <a:lstStyle>
            <a:lvl1pPr algn="r">
              <a:defRPr lang="es-ES" sz="2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F936-76DE-41DD-B014-74D02BD94A1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B2CD-21B4-4201-9C6C-7EA33DFE942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66226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6119813"/>
            <a:ext cx="190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795016" y="2941434"/>
            <a:ext cx="3560008" cy="417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5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2703-7B90-4AE0-B36E-E3881B68BFB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0"/>
          <p:cNvPicPr>
            <a:picLocks noChangeAspect="1"/>
          </p:cNvPicPr>
          <p:nvPr userDrawn="1"/>
        </p:nvPicPr>
        <p:blipFill>
          <a:blip r:embed="rId2"/>
          <a:srcRect t="130" b="-2"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9"/>
          <p:cNvSpPr/>
          <p:nvPr userDrawn="1"/>
        </p:nvSpPr>
        <p:spPr>
          <a:xfrm>
            <a:off x="3175" y="1128713"/>
            <a:ext cx="9140825" cy="460057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Imagen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2913063"/>
            <a:ext cx="35909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460052" y="4778224"/>
            <a:ext cx="7886700" cy="352414"/>
          </a:xfrm>
          <a:prstGeom prst="rect">
            <a:avLst/>
          </a:prstGeom>
        </p:spPr>
        <p:txBody>
          <a:bodyPr/>
          <a:lstStyle>
            <a:lvl1pPr>
              <a:defRPr lang="es-ES" sz="1400" b="1" kern="1200" dirty="0">
                <a:solidFill>
                  <a:srgbClr val="E03E5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s-ES" dirty="0"/>
          </a:p>
        </p:txBody>
      </p:sp>
      <p:sp>
        <p:nvSpPr>
          <p:cNvPr id="6" name="Marcador de fecha 6"/>
          <p:cNvSpPr>
            <a:spLocks noGrp="1"/>
          </p:cNvSpPr>
          <p:nvPr>
            <p:ph type="dt" sz="half" idx="10"/>
          </p:nvPr>
        </p:nvSpPr>
        <p:spPr>
          <a:xfrm>
            <a:off x="460375" y="5164138"/>
            <a:ext cx="2057400" cy="307975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s-ES" sz="1400" kern="1200">
                <a:solidFill>
                  <a:srgbClr val="E03E5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23DA-C646-4A85-AED0-8BFE00E1376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5"/>
          <p:cNvPicPr>
            <a:picLocks noChangeAspect="1"/>
          </p:cNvPicPr>
          <p:nvPr userDrawn="1"/>
        </p:nvPicPr>
        <p:blipFill>
          <a:blip r:embed="rId9"/>
          <a:srcRect t="130" b="90482"/>
          <a:stretch>
            <a:fillRect/>
          </a:stretch>
        </p:blipFill>
        <p:spPr bwMode="auto">
          <a:xfrm>
            <a:off x="0" y="7938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3543300" y="6378575"/>
            <a:ext cx="20574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4B4F5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0FDB22-EFED-4BFC-8B47-3D0980AE0BC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59" name="Rectángulo 58"/>
          <p:cNvSpPr/>
          <p:nvPr userDrawn="1"/>
        </p:nvSpPr>
        <p:spPr>
          <a:xfrm>
            <a:off x="-3175" y="0"/>
            <a:ext cx="9144000" cy="663575"/>
          </a:xfrm>
          <a:prstGeom prst="rect">
            <a:avLst/>
          </a:prstGeom>
          <a:solidFill>
            <a:srgbClr val="00B2A9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029" name="Imagen 59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91375" y="6119813"/>
            <a:ext cx="19002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 userDrawn="1"/>
        </p:nvSpPr>
        <p:spPr>
          <a:xfrm>
            <a:off x="0" y="663575"/>
            <a:ext cx="9144000" cy="754063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2" r:id="rId3"/>
    <p:sldLayoutId id="2147483681" r:id="rId4"/>
    <p:sldLayoutId id="2147483685" r:id="rId5"/>
    <p:sldLayoutId id="2147483686" r:id="rId6"/>
    <p:sldLayoutId id="214748368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ngreso.gepac.es/index.ph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ahUKEwjt0uq42a7JAhWKOBQKHSH-At4QjRwIBw&amp;url=http%3A%2F%2Fmasacuelloenfoque.blogspot.com%2F&amp;bvm=bv.108194040,d.d24&amp;psig=AFQjCNEAZjd1tOBf5ddkl2H9nUbxr7MiQg&amp;ust=144864820266853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ahUKEwianeyF2K7JAhVHNxQKHQwLDGkQjRwIBw&amp;url=http%3A%2F%2Fwww.efesalud.com%2Fnoticias%2Focho-cuestiones-del-linfoma-que-tal-vez-no-sabias%2F&amp;bvm=bv.108194040,d.d24&amp;psig=AFQjCNHc79tWOf3FHLYdaAK7OiXpciFZCw&amp;ust=144864787352532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ahUKEwjcjJL02q7JAhUI7xQKHfBCC_0QjRwIBw&amp;url=http%3A%2F%2Fwww.infirmus.es%2Fbiopsia-ganglionar%2F&amp;bvm=bv.108194040,d.d24&amp;psig=AFQjCNEb6IjBf88bWfk0fDFPHlhSox5A3A&amp;ust=144864845032567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ahUKEwjfoI2O267JAhVMVhQKHQz9DH0QjRwIBw&amp;url=http%3A%2F%2Fwww.infirmus.es%2Fbiopsia-de-medula-osea%2F&amp;bvm=bv.108194040,d.d24&amp;psig=AFQjCNFT-KM9s__SZ17UufUxngPSx3qvNw&amp;ust=144864867642533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ahUKEwirlM25267JAhUFaxQKHa9tCjIQjRwIBw&amp;url=http%3A%2F%2Fscielo.isciii.es%2Fscielo.php%3Fpid%3DS0212-71992005000400014%26script%3Dsci_arttext&amp;bvm=bv.108194040,d.d24&amp;psig=AFQjCNFeL9Ma4l19cKKHxHUiGVjoMLpfig&amp;ust=144864873303075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ahUKEwjvvobI267JAhWFwxQKHa8jB-oQjRwIBw&amp;url=http%3A%2F%2Fwww.galenusrevista.com%2FPET-CT-en-Oncologia.html&amp;bvm=bv.108194040,d.d24&amp;psig=AFQjCNFeL9Ma4l19cKKHxHUiGVjoMLpfig&amp;ust=144864873303075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ahUKEwii3cXF3K7JAhVL1hQKHUvuARkQjRwIBw&amp;url=http%3A%2F%2Fwww.doctortipster.com%2F25950-tonsil-stones.html%2F%3Fak_action%3Dreject_mobile%26lang%3Des&amp;bvm=bv.108194040,d.d24&amp;psig=AFQjCNG10B3ComrLhGWq0yzBJtIQnDdsHw&amp;ust=144864900524251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ahUKEwjaidr23K7JAhXDvhQKHTzeB1UQjRwIBw&amp;url=http%3A%2F%2Fwww.sapd.es%2Frevista%2Farticle.php%3Ffile%3Dvol35_n5%2F09&amp;bvm=bv.108194040,d.d24&amp;psig=AFQjCNEkDN2xVbTI0qM1q19BMNlghECasg&amp;ust=144864911936769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ahUKEwijzs6p3a7JAhXD1hQKHahZCEMQjRwIBw&amp;url=http%3A%2F%2Fwww.neurocirugiabarcelona.com%2Fpatologias%2Flinfoma-cerebral&amp;bvm=bv.108194040,d.d24&amp;psig=AFQjCNGuq7ZV3Hnz4Me8MI7cuRLTqNj8XQ&amp;ust=144864922351771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&amp;url=http%3A%2F%2Fwww.slideshare.net%2Fjtcancercenter%2Fdr-campo-mcl-10403175&amp;bvm=bv.108194040,d.d24&amp;psig=AFQjCNHPNSH9GB_EaLrpcDniUoHolReTlA&amp;ust=144864951624739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ahUKEwigjZra1q7JAhXJ7BQKHWW2DzQQjRwIBw&amp;url=http%3A%2F%2Fwww.laborberlin.com%2Ffachbereiche%2Fhaematologie%2Fkrankheitsentitaeten%2Fnon-hodgkin-lymphome.html&amp;psig=AFQjCNFIxFkacKzw1KKWh4s0MPhNlrKNeg&amp;ust=144864747738622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es/url?sa=i&amp;rct=j&amp;q=&amp;esrc=s&amp;frm=1&amp;source=images&amp;cd=&amp;cad=rja&amp;uact=8&amp;ved=0ahUKEwjmnbqM167JAhXIVhQKHQ62CXsQjRwIBw&amp;url=http%3A%2F%2Fwww.leicabiosystems.com%2Fihc-ish-fish%2Fkreatech-fish-probes%2Fon-probes%2Fdetails%2Fproduct%2Figh-14q32-ruo%2F&amp;psig=AFQjCNFIxFkacKzw1KKWh4s0MPhNlrKNeg&amp;ust=1448647477386222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CAcQjRw&amp;url=http://www.biooncology.com/research-education/bcell/introduction/dysregulation&amp;ei=fkhcVZDdHYHcUuXagEg&amp;bvm=bv.93756505,d.d24&amp;psig=AFQjCNHK3CvQ4ZCK2_fzsAv8dTzDVyKnpw&amp;ust=143219762684163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9038" y="2533650"/>
            <a:ext cx="4819650" cy="604838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sz="2800" b="1" smtClean="0"/>
              <a:t>Linfoma de células del Manto </a:t>
            </a:r>
          </a:p>
        </p:txBody>
      </p:sp>
      <p:sp>
        <p:nvSpPr>
          <p:cNvPr id="11266" name="Subtítulo 2"/>
          <p:cNvSpPr txBox="1">
            <a:spLocks/>
          </p:cNvSpPr>
          <p:nvPr/>
        </p:nvSpPr>
        <p:spPr bwMode="auto">
          <a:xfrm>
            <a:off x="3729038" y="3689350"/>
            <a:ext cx="50403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50000"/>
              </a:lnSpc>
              <a:spcBef>
                <a:spcPts val="1000"/>
              </a:spcBef>
              <a:buFont typeface="Arial" charset="0"/>
              <a:buNone/>
            </a:pPr>
            <a:r>
              <a:rPr lang="es-ES" b="1">
                <a:solidFill>
                  <a:schemeClr val="bg1"/>
                </a:solidFill>
                <a:latin typeface="Calibri" pitchFamily="34" charset="0"/>
              </a:rPr>
              <a:t>Dr. Raúl Córdoba Mascuñano</a:t>
            </a:r>
          </a:p>
          <a:p>
            <a:pPr>
              <a:lnSpc>
                <a:spcPct val="50000"/>
              </a:lnSpc>
              <a:spcBef>
                <a:spcPts val="1000"/>
              </a:spcBef>
              <a:buFont typeface="Arial" charset="0"/>
              <a:buNone/>
            </a:pPr>
            <a:r>
              <a:rPr lang="es-ES" b="1">
                <a:solidFill>
                  <a:schemeClr val="bg1"/>
                </a:solidFill>
                <a:latin typeface="Calibri" pitchFamily="34" charset="0"/>
              </a:rPr>
              <a:t>Unidad de Linfomas</a:t>
            </a:r>
          </a:p>
          <a:p>
            <a:pPr>
              <a:lnSpc>
                <a:spcPct val="50000"/>
              </a:lnSpc>
              <a:spcBef>
                <a:spcPts val="1000"/>
              </a:spcBef>
              <a:buFont typeface="Arial" charset="0"/>
              <a:buNone/>
            </a:pPr>
            <a:r>
              <a:rPr lang="es-ES" b="1">
                <a:solidFill>
                  <a:schemeClr val="bg1"/>
                </a:solidFill>
                <a:latin typeface="Calibri" pitchFamily="34" charset="0"/>
              </a:rPr>
              <a:t>Fundación Jiménez Díaz, Madrid</a:t>
            </a:r>
          </a:p>
        </p:txBody>
      </p:sp>
      <p:pic>
        <p:nvPicPr>
          <p:cNvPr id="11267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166688" y="158750"/>
            <a:ext cx="3130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eader-logos-10-congreso-gepac-201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5549900"/>
            <a:ext cx="542925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Etiopatogenia del LCM</a:t>
            </a:r>
          </a:p>
        </p:txBody>
      </p:sp>
      <p:sp>
        <p:nvSpPr>
          <p:cNvPr id="18434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4038264-D287-4688-81D7-DB7A7DD1768D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10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18435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En el LCM se van acumulando otras alteraciones genéticas además de la t(11;14)</a:t>
            </a:r>
          </a:p>
        </p:txBody>
      </p:sp>
      <p:pic>
        <p:nvPicPr>
          <p:cNvPr id="18436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 l="2245" t="1878" r="1660" b="22371"/>
          <a:stretch>
            <a:fillRect/>
          </a:stretch>
        </p:blipFill>
        <p:spPr bwMode="auto">
          <a:xfrm>
            <a:off x="1438275" y="2503488"/>
            <a:ext cx="5922963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23"/>
          <p:cNvSpPr txBox="1">
            <a:spLocks noChangeArrowheads="1"/>
          </p:cNvSpPr>
          <p:nvPr/>
        </p:nvSpPr>
        <p:spPr bwMode="auto">
          <a:xfrm>
            <a:off x="5614988" y="6559550"/>
            <a:ext cx="340836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4" tIns="45690" rIns="91384" bIns="45690" anchor="b">
            <a:spAutoFit/>
          </a:bodyPr>
          <a:lstStyle/>
          <a:p>
            <a:pPr algn="r"/>
            <a:r>
              <a:rPr lang="es-ES" sz="1200">
                <a:latin typeface="Calibri" pitchFamily="34" charset="0"/>
              </a:rPr>
              <a:t>Royo et al. Sem Can Biol. 2011</a:t>
            </a:r>
            <a:endParaRPr lang="en-US" sz="1200">
              <a:solidFill>
                <a:srgbClr val="4B4F54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número de diapositiva 2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9A1009-DCD2-45BD-B616-C722C52C75B6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>
              <a:cs typeface="Arial" charset="0"/>
            </a:endParaRPr>
          </a:p>
        </p:txBody>
      </p:sp>
      <p:sp>
        <p:nvSpPr>
          <p:cNvPr id="19458" name="Marcador de texto 4"/>
          <p:cNvSpPr>
            <a:spLocks noGrp="1"/>
          </p:cNvSpPr>
          <p:nvPr>
            <p:ph type="body" sz="quarter" idx="11"/>
          </p:nvPr>
        </p:nvSpPr>
        <p:spPr bwMode="auto">
          <a:xfrm>
            <a:off x="658813" y="1582738"/>
            <a:ext cx="7161212" cy="3940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4000"/>
              <a:t>Manifestaciones clínicas</a:t>
            </a:r>
          </a:p>
        </p:txBody>
      </p:sp>
      <p:pic>
        <p:nvPicPr>
          <p:cNvPr id="19459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Manifestaciones clínicas</a:t>
            </a:r>
          </a:p>
        </p:txBody>
      </p:sp>
      <p:sp>
        <p:nvSpPr>
          <p:cNvPr id="81923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C0A463C-31D3-4196-B6C1-267742F4C2C8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12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81924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El LCM es una patología más frecuente en pacientes de edad avanzada</a:t>
            </a:r>
          </a:p>
        </p:txBody>
      </p:sp>
      <p:pic>
        <p:nvPicPr>
          <p:cNvPr id="81925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Content Placeholder 4"/>
          <p:cNvSpPr txBox="1">
            <a:spLocks/>
          </p:cNvSpPr>
          <p:nvPr/>
        </p:nvSpPr>
        <p:spPr bwMode="auto">
          <a:xfrm>
            <a:off x="357188" y="2520950"/>
            <a:ext cx="8318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91" rIns="91166" bIns="45591"/>
          <a:lstStyle/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Edad mediana 63 años, ratio H:M 3:1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Estadio </a:t>
            </a:r>
            <a:r>
              <a:rPr lang="es-ES_tradnl" altLang="en-US" sz="2400" b="1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avanzado</a:t>
            </a: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 (&gt;90% estadios III/IV)</a:t>
            </a:r>
            <a:endParaRPr lang="en-US" altLang="en-US" sz="24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Síntomas B</a:t>
            </a:r>
            <a:endParaRPr lang="en-US" altLang="en-US" sz="24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afectación extraganglionar (médula ósea, GI,</a:t>
            </a: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 ORL, </a:t>
            </a: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SNC)</a:t>
            </a:r>
            <a:endParaRPr lang="en-US" altLang="en-US" sz="24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E</a:t>
            </a: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splenomegalia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Manifestaciones clínicas</a:t>
            </a:r>
          </a:p>
        </p:txBody>
      </p:sp>
      <p:sp>
        <p:nvSpPr>
          <p:cNvPr id="82947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9F628B8-6694-4C5E-961C-2ECB3D5F08F1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13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82948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Crecimiento ganglionar: adenopatías</a:t>
            </a:r>
          </a:p>
        </p:txBody>
      </p:sp>
      <p:pic>
        <p:nvPicPr>
          <p:cNvPr id="82949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10" descr="Imagen1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2313" y="2303463"/>
            <a:ext cx="5033962" cy="360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Manifestaciones clínicas</a:t>
            </a:r>
          </a:p>
        </p:txBody>
      </p:sp>
      <p:sp>
        <p:nvSpPr>
          <p:cNvPr id="86019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48919B4-2CB1-4010-A4A5-D2F0979B7651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14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86020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Estadios de Ann Arbor</a:t>
            </a:r>
          </a:p>
        </p:txBody>
      </p:sp>
      <p:pic>
        <p:nvPicPr>
          <p:cNvPr id="86021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 descr="th_73d9f63cbf68d5d7391d41bb4dcbecbf_linfomaimage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2488" y="2847975"/>
            <a:ext cx="4800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Manifestaciones clínicas</a:t>
            </a:r>
          </a:p>
        </p:txBody>
      </p:sp>
      <p:sp>
        <p:nvSpPr>
          <p:cNvPr id="83971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A00C3B0-C997-477E-B710-AB8FBF593560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15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83972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Síntomas B</a:t>
            </a:r>
          </a:p>
        </p:txBody>
      </p:sp>
      <p:pic>
        <p:nvPicPr>
          <p:cNvPr id="83973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Content Placeholder 4"/>
          <p:cNvSpPr txBox="1">
            <a:spLocks/>
          </p:cNvSpPr>
          <p:nvPr/>
        </p:nvSpPr>
        <p:spPr bwMode="auto">
          <a:xfrm>
            <a:off x="357188" y="2520950"/>
            <a:ext cx="8318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91" rIns="91166" bIns="45591"/>
          <a:lstStyle/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Fiebre &gt;38ºC, intermitente, vespertina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Sudoración profusa, generalmente nocturna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Pérdida de peso inexplicada &gt;10% peso en los últimos 6 meses</a:t>
            </a:r>
            <a:endParaRPr lang="es-ES_tradnl" altLang="en-US" sz="24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Manifestaciones clínicas</a:t>
            </a:r>
          </a:p>
        </p:txBody>
      </p:sp>
      <p:sp>
        <p:nvSpPr>
          <p:cNvPr id="84995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A7EE615-7F0C-497E-8012-0FE1C9382DEB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16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84996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Afectación extraganglionar</a:t>
            </a:r>
          </a:p>
        </p:txBody>
      </p:sp>
      <p:pic>
        <p:nvPicPr>
          <p:cNvPr id="84997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Content Placeholder 4"/>
          <p:cNvSpPr txBox="1">
            <a:spLocks/>
          </p:cNvSpPr>
          <p:nvPr/>
        </p:nvSpPr>
        <p:spPr bwMode="auto">
          <a:xfrm>
            <a:off x="357188" y="2470150"/>
            <a:ext cx="8318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91" rIns="91166" bIns="45591"/>
          <a:lstStyle/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Médula ósea</a:t>
            </a: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: </a:t>
            </a:r>
            <a:r>
              <a:rPr lang="es-ES_tradnl" altLang="en-US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Linfocitosis (aumento </a:t>
            </a:r>
            <a:r>
              <a:rPr lang="en-US" altLang="en-US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de los linfocitos)</a:t>
            </a:r>
            <a:r>
              <a:rPr lang="es-ES_tradnl" altLang="en-US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 en un hemogram</a:t>
            </a:r>
            <a:r>
              <a:rPr lang="en-US" altLang="en-US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a; Disminución de Hemoglobina y de Plaquetas</a:t>
            </a:r>
            <a:endParaRPr lang="es-ES_tradnl" altLang="en-US" sz="16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Tubo digestivo: </a:t>
            </a:r>
            <a:r>
              <a:rPr lang="en-US" altLang="en-US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Hemorragia digestiva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ORL: </a:t>
            </a:r>
            <a:r>
              <a:rPr lang="en-US" altLang="en-US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Aumento de tamaño de amígdalas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SNC: </a:t>
            </a:r>
            <a:r>
              <a:rPr lang="en-US" altLang="en-US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Alteración del nivel de consciencia, del comportamiento</a:t>
            </a:r>
            <a:endParaRPr lang="es-ES_tradnl" altLang="en-US" sz="16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470926CD-810F-4175-B381-A9F905B598A3}" type="slidenum">
              <a:rPr lang="es-ES" sz="900">
                <a:solidFill>
                  <a:srgbClr val="4B4F54"/>
                </a:solidFill>
                <a:latin typeface="+mn-lt"/>
              </a:rPr>
              <a:pPr algn="ctr">
                <a:defRPr/>
              </a:pPr>
              <a:t>17</a:t>
            </a:fld>
            <a:endParaRPr lang="es-ES" sz="900">
              <a:solidFill>
                <a:srgbClr val="4B4F54"/>
              </a:solidFill>
              <a:latin typeface="+mn-lt"/>
            </a:endParaRPr>
          </a:p>
        </p:txBody>
      </p:sp>
      <p:sp>
        <p:nvSpPr>
          <p:cNvPr id="80899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3940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4000" b="1" smtClean="0">
                <a:solidFill>
                  <a:srgbClr val="E03E52"/>
                </a:solidFill>
              </a:rPr>
              <a:t>Diagnóstico</a:t>
            </a:r>
          </a:p>
        </p:txBody>
      </p:sp>
      <p:pic>
        <p:nvPicPr>
          <p:cNvPr id="80900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87043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E856A90-1252-43F7-A564-BAF2BEA0530A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18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87044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Biopsia de adenopatía</a:t>
            </a:r>
          </a:p>
        </p:txBody>
      </p:sp>
      <p:pic>
        <p:nvPicPr>
          <p:cNvPr id="87045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8" descr="Biopsia-gangliona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75" y="2320925"/>
            <a:ext cx="4849813" cy="348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88067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7AB6365-1EE7-4F75-A7BB-B1813F1812B5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19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88068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Biopsia de médula ósea</a:t>
            </a:r>
          </a:p>
        </p:txBody>
      </p:sp>
      <p:pic>
        <p:nvPicPr>
          <p:cNvPr id="88069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8" descr="retriev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4038" y="2041525"/>
            <a:ext cx="5343525" cy="427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Marcador de texto 3"/>
          <p:cNvSpPr>
            <a:spLocks noGrp="1"/>
          </p:cNvSpPr>
          <p:nvPr>
            <p:ph type="body" sz="quarter" idx="11"/>
          </p:nvPr>
        </p:nvSpPr>
        <p:spPr bwMode="auto">
          <a:xfrm>
            <a:off x="2728913" y="1925638"/>
            <a:ext cx="5172075" cy="4179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200000"/>
              </a:lnSpc>
              <a:buClr>
                <a:srgbClr val="00B2A9"/>
              </a:buClr>
              <a:buFontTx/>
              <a:buAutoNum type="arabicPeriod"/>
            </a:pPr>
            <a:r>
              <a:rPr b="1">
                <a:solidFill>
                  <a:srgbClr val="4B4F54"/>
                </a:solidFill>
              </a:rPr>
              <a:t>Introducción</a:t>
            </a:r>
          </a:p>
          <a:p>
            <a:pPr marL="342900" indent="-342900" eaLnBrk="1" hangingPunct="1">
              <a:lnSpc>
                <a:spcPct val="200000"/>
              </a:lnSpc>
              <a:buClr>
                <a:srgbClr val="00B2A9"/>
              </a:buClr>
              <a:buFontTx/>
              <a:buAutoNum type="arabicPeriod"/>
            </a:pPr>
            <a:r>
              <a:rPr b="1">
                <a:solidFill>
                  <a:srgbClr val="4B4F54"/>
                </a:solidFill>
              </a:rPr>
              <a:t>Clasificación</a:t>
            </a:r>
          </a:p>
          <a:p>
            <a:pPr marL="342900" indent="-342900" eaLnBrk="1" hangingPunct="1">
              <a:lnSpc>
                <a:spcPct val="200000"/>
              </a:lnSpc>
              <a:buClr>
                <a:srgbClr val="00B2A9"/>
              </a:buClr>
              <a:buFontTx/>
              <a:buAutoNum type="arabicPeriod"/>
            </a:pPr>
            <a:r>
              <a:rPr b="1">
                <a:solidFill>
                  <a:srgbClr val="4B4F54"/>
                </a:solidFill>
              </a:rPr>
              <a:t>Manifestaciones clínicas</a:t>
            </a:r>
          </a:p>
          <a:p>
            <a:pPr marL="342900" indent="-342900" eaLnBrk="1" hangingPunct="1">
              <a:lnSpc>
                <a:spcPct val="200000"/>
              </a:lnSpc>
              <a:buClr>
                <a:srgbClr val="00B2A9"/>
              </a:buClr>
              <a:buFontTx/>
              <a:buAutoNum type="arabicPeriod"/>
            </a:pPr>
            <a:r>
              <a:rPr b="1">
                <a:solidFill>
                  <a:srgbClr val="4B4F54"/>
                </a:solidFill>
              </a:rPr>
              <a:t>Diagnóstico</a:t>
            </a:r>
          </a:p>
          <a:p>
            <a:pPr marL="342900" indent="-342900" eaLnBrk="1" hangingPunct="1">
              <a:lnSpc>
                <a:spcPct val="200000"/>
              </a:lnSpc>
              <a:buClr>
                <a:srgbClr val="00B2A9"/>
              </a:buClr>
              <a:buFontTx/>
              <a:buAutoNum type="arabicPeriod"/>
            </a:pPr>
            <a:r>
              <a:rPr b="1">
                <a:solidFill>
                  <a:srgbClr val="4B4F54"/>
                </a:solidFill>
              </a:rPr>
              <a:t>Tratamiento 1ª línea </a:t>
            </a:r>
          </a:p>
          <a:p>
            <a:pPr marL="342900" indent="-342900" eaLnBrk="1" hangingPunct="1">
              <a:lnSpc>
                <a:spcPct val="200000"/>
              </a:lnSpc>
              <a:buClr>
                <a:srgbClr val="00B2A9"/>
              </a:buClr>
              <a:buFontTx/>
              <a:buAutoNum type="arabicPeriod"/>
            </a:pPr>
            <a:r>
              <a:rPr b="1">
                <a:solidFill>
                  <a:srgbClr val="4B4F54"/>
                </a:solidFill>
              </a:rPr>
              <a:t>Tratamiento de las recaídas</a:t>
            </a:r>
          </a:p>
        </p:txBody>
      </p:sp>
      <p:sp>
        <p:nvSpPr>
          <p:cNvPr id="12290" name="Marcador de número de diapositiva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AE7A7B-DEB0-426A-9C80-AA2566A0134D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>
              <a:cs typeface="Arial" charset="0"/>
            </a:endParaRPr>
          </a:p>
        </p:txBody>
      </p:sp>
      <p:pic>
        <p:nvPicPr>
          <p:cNvPr id="12291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89091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79D68CC-2279-4C75-9E9C-0D00311C33E8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20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89092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Pruebas de imagen</a:t>
            </a:r>
          </a:p>
        </p:txBody>
      </p:sp>
      <p:pic>
        <p:nvPicPr>
          <p:cNvPr id="89093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Content Placeholder 4"/>
          <p:cNvSpPr txBox="1">
            <a:spLocks/>
          </p:cNvSpPr>
          <p:nvPr/>
        </p:nvSpPr>
        <p:spPr bwMode="auto">
          <a:xfrm>
            <a:off x="357188" y="2470150"/>
            <a:ext cx="8318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91" rIns="91166" bIns="45591"/>
          <a:lstStyle/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TAC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PET-TC</a:t>
            </a:r>
            <a:endParaRPr lang="es-ES_tradnl" altLang="en-US" sz="16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93187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BE48966-808F-4065-8B93-358365A62FBA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21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93188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TAC</a:t>
            </a:r>
          </a:p>
        </p:txBody>
      </p:sp>
      <p:pic>
        <p:nvPicPr>
          <p:cNvPr id="93189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8" descr="cartas_1_fig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21173"/>
          <a:stretch>
            <a:fillRect/>
          </a:stretch>
        </p:blipFill>
        <p:spPr bwMode="auto">
          <a:xfrm>
            <a:off x="1935163" y="2062163"/>
            <a:ext cx="5373687" cy="368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94211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0883A97-6FDE-4705-8B1C-6357D0E84A6E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22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94212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PET-TC</a:t>
            </a:r>
          </a:p>
        </p:txBody>
      </p:sp>
      <p:pic>
        <p:nvPicPr>
          <p:cNvPr id="94213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8" name="Picture 10" descr="Mujer5-8e5b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59860"/>
          <a:stretch>
            <a:fillRect/>
          </a:stretch>
        </p:blipFill>
        <p:spPr bwMode="auto">
          <a:xfrm>
            <a:off x="5059363" y="2262188"/>
            <a:ext cx="3098800" cy="3422650"/>
          </a:xfrm>
          <a:prstGeom prst="rect">
            <a:avLst/>
          </a:prstGeom>
          <a:noFill/>
        </p:spPr>
      </p:pic>
      <p:pic>
        <p:nvPicPr>
          <p:cNvPr id="94220" name="Picture 12" descr="Mujer5-8e5b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51723"/>
          <a:stretch>
            <a:fillRect/>
          </a:stretch>
        </p:blipFill>
        <p:spPr bwMode="auto">
          <a:xfrm>
            <a:off x="674688" y="2271713"/>
            <a:ext cx="3916362" cy="359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90115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D759490-D808-4A6E-8BC8-E1F1BE7C5E74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23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90116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Valoración ORL</a:t>
            </a:r>
          </a:p>
        </p:txBody>
      </p:sp>
      <p:pic>
        <p:nvPicPr>
          <p:cNvPr id="90117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Content Placeholder 4"/>
          <p:cNvSpPr txBox="1">
            <a:spLocks/>
          </p:cNvSpPr>
          <p:nvPr/>
        </p:nvSpPr>
        <p:spPr bwMode="auto">
          <a:xfrm>
            <a:off x="357188" y="2470150"/>
            <a:ext cx="8318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91" rIns="91166" bIns="45591"/>
          <a:lstStyle/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Exploración ORL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Fibrolaringoscopia</a:t>
            </a:r>
            <a:endParaRPr lang="es-ES_tradnl" altLang="en-US" sz="16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0120" name="Picture 8" descr="Tonsil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289175"/>
            <a:ext cx="4411662" cy="293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91139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9F700F1-1A30-4F1A-B5CB-6D7E49AD5E59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24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91140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Valoración endoscópica</a:t>
            </a:r>
          </a:p>
        </p:txBody>
      </p:sp>
      <p:pic>
        <p:nvPicPr>
          <p:cNvPr id="91141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Content Placeholder 4"/>
          <p:cNvSpPr txBox="1">
            <a:spLocks/>
          </p:cNvSpPr>
          <p:nvPr/>
        </p:nvSpPr>
        <p:spPr bwMode="auto">
          <a:xfrm>
            <a:off x="357188" y="2470150"/>
            <a:ext cx="8318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91" rIns="91166" bIns="45591"/>
          <a:lstStyle/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Gastroscopia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Colonoscopia</a:t>
            </a:r>
            <a:endParaRPr lang="es-ES_tradnl" altLang="en-US" sz="16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1144" name="Picture 8" descr="ima1_fig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7513" y="2063750"/>
            <a:ext cx="5341937" cy="400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92163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CDB990A-9FF5-40A6-88E7-D95171B10F43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25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92164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Valoración neurológica</a:t>
            </a:r>
          </a:p>
        </p:txBody>
      </p:sp>
      <p:pic>
        <p:nvPicPr>
          <p:cNvPr id="92165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Content Placeholder 4"/>
          <p:cNvSpPr txBox="1">
            <a:spLocks/>
          </p:cNvSpPr>
          <p:nvPr/>
        </p:nvSpPr>
        <p:spPr bwMode="auto">
          <a:xfrm>
            <a:off x="357188" y="2470150"/>
            <a:ext cx="8318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91" rIns="91166" bIns="45591"/>
          <a:lstStyle/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TAC cr</a:t>
            </a: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aneal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Punción lumbar</a:t>
            </a:r>
            <a:endParaRPr lang="es-ES_tradnl" altLang="en-US" sz="16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2168" name="Picture 8" descr="Linfom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8738" y="1951038"/>
            <a:ext cx="3562350" cy="401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95235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373A72B-BAA8-4AD5-817A-D044D07CA72C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26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95236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Estudio anatomopatológico</a:t>
            </a:r>
          </a:p>
        </p:txBody>
      </p:sp>
      <p:pic>
        <p:nvPicPr>
          <p:cNvPr id="95237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Content Placeholder 4"/>
          <p:cNvSpPr txBox="1">
            <a:spLocks/>
          </p:cNvSpPr>
          <p:nvPr/>
        </p:nvSpPr>
        <p:spPr bwMode="auto">
          <a:xfrm>
            <a:off x="357188" y="2470150"/>
            <a:ext cx="8318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91" rIns="91166" bIns="45591"/>
          <a:lstStyle/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La muestra ideal para </a:t>
            </a: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hacer el diagnóstico de un linfoma siempre es un GANGLIO LINFÁTICO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Se envía a Anatomía Patológica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Tinciones para hacer diagnóstico diferencial</a:t>
            </a:r>
            <a:endParaRPr lang="es-ES_tradnl" altLang="en-US" sz="16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96259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0FD66D5-7D00-47E2-B4DA-257D88A95D72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27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96260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Estudio anatomopatológico</a:t>
            </a:r>
          </a:p>
        </p:txBody>
      </p:sp>
      <p:pic>
        <p:nvPicPr>
          <p:cNvPr id="96261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Content Placeholder 4"/>
          <p:cNvSpPr txBox="1">
            <a:spLocks/>
          </p:cNvSpPr>
          <p:nvPr/>
        </p:nvSpPr>
        <p:spPr bwMode="auto">
          <a:xfrm>
            <a:off x="357188" y="2470150"/>
            <a:ext cx="8318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91" rIns="91166" bIns="45591"/>
          <a:lstStyle/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Existen 3 variantes:</a:t>
            </a:r>
          </a:p>
          <a:p>
            <a:pPr marL="566738" lvl="1" indent="-225425">
              <a:spcBef>
                <a:spcPts val="2000"/>
              </a:spcBef>
              <a:buClr>
                <a:srgbClr val="09357A"/>
              </a:buClr>
              <a:buFontTx/>
              <a:buChar char="-"/>
            </a:pPr>
            <a:r>
              <a:rPr lang="es-ES_tradnl" altLang="en-US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CLASICA</a:t>
            </a:r>
          </a:p>
          <a:p>
            <a:pPr marL="566738" lvl="1" indent="-225425">
              <a:spcBef>
                <a:spcPts val="2000"/>
              </a:spcBef>
              <a:buClr>
                <a:srgbClr val="09357A"/>
              </a:buClr>
              <a:buFontTx/>
              <a:buChar char="-"/>
            </a:pPr>
            <a:r>
              <a:rPr lang="es-ES_tradnl" altLang="en-US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PLEOMÓRFICA</a:t>
            </a:r>
          </a:p>
          <a:p>
            <a:pPr marL="566738" lvl="1" indent="-225425">
              <a:spcBef>
                <a:spcPts val="2000"/>
              </a:spcBef>
              <a:buClr>
                <a:srgbClr val="09357A"/>
              </a:buClr>
              <a:buFontTx/>
              <a:buChar char="-"/>
            </a:pPr>
            <a:r>
              <a:rPr lang="en-US" altLang="en-US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BLASTOIDE</a:t>
            </a:r>
            <a:endParaRPr lang="es-ES_tradnl" altLang="en-US" sz="16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97283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8367CC7-C769-48F3-BFA4-B361C142215C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28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97284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Estudio anatomopatológico</a:t>
            </a:r>
          </a:p>
        </p:txBody>
      </p:sp>
      <p:pic>
        <p:nvPicPr>
          <p:cNvPr id="97285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8" descr="dr-campo-mcl-5-72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0542"/>
          <a:stretch>
            <a:fillRect/>
          </a:stretch>
        </p:blipFill>
        <p:spPr bwMode="auto">
          <a:xfrm>
            <a:off x="1357313" y="2041525"/>
            <a:ext cx="6154737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21506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A15C1CD-0D3A-4D3D-9200-2B6E647645DF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29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21507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Inmunohistoquímica: CICLINA D1 POSITIVA</a:t>
            </a:r>
          </a:p>
        </p:txBody>
      </p:sp>
      <p:pic>
        <p:nvPicPr>
          <p:cNvPr id="21508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 l="8594" t="22656" r="12500" b="21289"/>
          <a:stretch>
            <a:fillRect/>
          </a:stretch>
        </p:blipFill>
        <p:spPr bwMode="auto">
          <a:xfrm>
            <a:off x="942975" y="2049463"/>
            <a:ext cx="7153275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8 Rectángulo"/>
          <p:cNvSpPr>
            <a:spLocks noChangeArrowheads="1"/>
          </p:cNvSpPr>
          <p:nvPr/>
        </p:nvSpPr>
        <p:spPr bwMode="auto">
          <a:xfrm>
            <a:off x="5070475" y="6553200"/>
            <a:ext cx="3978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alibri" pitchFamily="34" charset="0"/>
              </a:rPr>
              <a:t>Mozos A et al. Haematologica. 2009 Nov; 94(11): 1555–1562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Marcador de número de diapositiva 2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2F522F-EBF9-4000-AA0A-5544603B7B27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>
              <a:cs typeface="Arial" charset="0"/>
            </a:endParaRPr>
          </a:p>
        </p:txBody>
      </p:sp>
      <p:sp>
        <p:nvSpPr>
          <p:cNvPr id="13314" name="Marcador de texto 4"/>
          <p:cNvSpPr>
            <a:spLocks noGrp="1"/>
          </p:cNvSpPr>
          <p:nvPr>
            <p:ph type="body" sz="quarter" idx="11"/>
          </p:nvPr>
        </p:nvSpPr>
        <p:spPr bwMode="auto">
          <a:xfrm>
            <a:off x="658813" y="1582738"/>
            <a:ext cx="7161212" cy="3940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4000"/>
              <a:t>Introducción</a:t>
            </a:r>
          </a:p>
        </p:txBody>
      </p:sp>
      <p:pic>
        <p:nvPicPr>
          <p:cNvPr id="13315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Diagnóstico</a:t>
            </a:r>
          </a:p>
        </p:txBody>
      </p:sp>
      <p:sp>
        <p:nvSpPr>
          <p:cNvPr id="26626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F0DC281-A2B0-49B6-86D8-3E3C007B6CB9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30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26627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Ki67</a:t>
            </a:r>
          </a:p>
        </p:txBody>
      </p:sp>
      <p:pic>
        <p:nvPicPr>
          <p:cNvPr id="26628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 l="5469" t="35510" r="36874" b="38448"/>
          <a:stretch>
            <a:fillRect/>
          </a:stretch>
        </p:blipFill>
        <p:spPr bwMode="auto">
          <a:xfrm>
            <a:off x="833438" y="3556000"/>
            <a:ext cx="70294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/>
          <a:srcRect l="6172" t="14844" r="36719" b="60938"/>
          <a:stretch>
            <a:fillRect/>
          </a:stretch>
        </p:blipFill>
        <p:spPr bwMode="auto">
          <a:xfrm>
            <a:off x="1700213" y="1590675"/>
            <a:ext cx="552291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Marcador de número de diapositiva 2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0FF8CF-5762-44DD-8178-DE83D1FE9B5E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s-ES">
              <a:cs typeface="Arial" charset="0"/>
            </a:endParaRPr>
          </a:p>
        </p:txBody>
      </p:sp>
      <p:sp>
        <p:nvSpPr>
          <p:cNvPr id="29698" name="Marcador de texto 4"/>
          <p:cNvSpPr>
            <a:spLocks noGrp="1"/>
          </p:cNvSpPr>
          <p:nvPr>
            <p:ph type="body" sz="quarter" idx="11"/>
          </p:nvPr>
        </p:nvSpPr>
        <p:spPr bwMode="auto">
          <a:xfrm>
            <a:off x="658813" y="1582738"/>
            <a:ext cx="7161212" cy="3940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4000"/>
              <a:t>Factores pronósticos</a:t>
            </a:r>
          </a:p>
        </p:txBody>
      </p:sp>
      <p:pic>
        <p:nvPicPr>
          <p:cNvPr id="29699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Pronóstico del LCM</a:t>
            </a:r>
          </a:p>
        </p:txBody>
      </p:sp>
      <p:sp>
        <p:nvSpPr>
          <p:cNvPr id="30722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57F7DE7-54B7-4E5E-932D-24F5EC9BC5F0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32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30723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839075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El LCM tiene una mediana de supervivencia de 2-3 años</a:t>
            </a:r>
          </a:p>
        </p:txBody>
      </p:sp>
      <p:pic>
        <p:nvPicPr>
          <p:cNvPr id="30724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ZoneTexte 6"/>
          <p:cNvSpPr txBox="1">
            <a:spLocks noChangeArrowheads="1"/>
          </p:cNvSpPr>
          <p:nvPr/>
        </p:nvSpPr>
        <p:spPr bwMode="auto">
          <a:xfrm>
            <a:off x="7288213" y="6561138"/>
            <a:ext cx="16557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Blood 1997;89:3909-18</a:t>
            </a:r>
            <a:endParaRPr lang="es-ES" altLang="en-US" sz="1200">
              <a:solidFill>
                <a:srgbClr val="4B4F54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30726" name="Picture 2" descr="C:\Users\raul.cordoba\Desktop\Imagen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438" y="2486025"/>
            <a:ext cx="5999162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Indices pronósticos: el MIPI</a:t>
            </a:r>
          </a:p>
        </p:txBody>
      </p:sp>
      <p:sp>
        <p:nvSpPr>
          <p:cNvPr id="31746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629E62A-2A7B-48E1-B4D9-07FD18068D78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33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31747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Existe un índice pronóstico específico para el LCM: MIPI</a:t>
            </a:r>
          </a:p>
        </p:txBody>
      </p:sp>
      <p:pic>
        <p:nvPicPr>
          <p:cNvPr id="31748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ZoneTexte 6"/>
          <p:cNvSpPr txBox="1">
            <a:spLocks noChangeArrowheads="1"/>
          </p:cNvSpPr>
          <p:nvPr/>
        </p:nvSpPr>
        <p:spPr bwMode="auto">
          <a:xfrm>
            <a:off x="6332538" y="6561138"/>
            <a:ext cx="2611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Hoster E, et al. Blood 2008;111:558–65</a:t>
            </a:r>
            <a:endParaRPr lang="es-ES" altLang="en-US" sz="1200">
              <a:solidFill>
                <a:srgbClr val="4B4F54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31750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138"/>
          <a:stretch>
            <a:fillRect/>
          </a:stretch>
        </p:blipFill>
        <p:spPr bwMode="auto">
          <a:xfrm>
            <a:off x="228600" y="2178050"/>
            <a:ext cx="4975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2550" y="2457450"/>
            <a:ext cx="3937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3825" y="4171950"/>
            <a:ext cx="36401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199063" y="3463925"/>
            <a:ext cx="3833812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>
                <a:solidFill>
                  <a:srgbClr val="50505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www.european-mcl.net/de/clinical_mipi.php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Indices pronósticos: el MIPI</a:t>
            </a:r>
          </a:p>
        </p:txBody>
      </p:sp>
      <p:sp>
        <p:nvSpPr>
          <p:cNvPr id="32770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59D3CC2-574C-4B6C-9C0F-B400B8CED8A1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34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32771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El MIPI biológico</a:t>
            </a:r>
          </a:p>
        </p:txBody>
      </p:sp>
      <p:pic>
        <p:nvPicPr>
          <p:cNvPr id="32772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ZoneTexte 6"/>
          <p:cNvSpPr txBox="1">
            <a:spLocks noChangeArrowheads="1"/>
          </p:cNvSpPr>
          <p:nvPr/>
        </p:nvSpPr>
        <p:spPr bwMode="auto">
          <a:xfrm>
            <a:off x="6332538" y="6561138"/>
            <a:ext cx="2611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Hoster E, et al. Blood 2008;111:558–65</a:t>
            </a:r>
            <a:endParaRPr lang="es-ES" altLang="en-US" sz="1200">
              <a:solidFill>
                <a:srgbClr val="4B4F54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32774" name="19 Grupo"/>
          <p:cNvGrpSpPr>
            <a:grpSpLocks/>
          </p:cNvGrpSpPr>
          <p:nvPr/>
        </p:nvGrpSpPr>
        <p:grpSpPr bwMode="auto">
          <a:xfrm>
            <a:off x="476250" y="2397125"/>
            <a:ext cx="4248150" cy="2719388"/>
            <a:chOff x="4644008" y="2420889"/>
            <a:chExt cx="4248472" cy="2719023"/>
          </a:xfrm>
        </p:grpSpPr>
        <p:pic>
          <p:nvPicPr>
            <p:cNvPr id="3278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4008" y="2420889"/>
              <a:ext cx="4248472" cy="2719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1" name="14 CuadroTexto"/>
            <p:cNvSpPr txBox="1">
              <a:spLocks noChangeArrowheads="1"/>
            </p:cNvSpPr>
            <p:nvPr/>
          </p:nvSpPr>
          <p:spPr bwMode="auto">
            <a:xfrm>
              <a:off x="7092726" y="2484185"/>
              <a:ext cx="16561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ca-ES" sz="1600" b="1">
                  <a:solidFill>
                    <a:srgbClr val="505050"/>
                  </a:solidFill>
                  <a:latin typeface="Calibri" pitchFamily="34" charset="0"/>
                </a:rPr>
                <a:t>OS según MIPI-b</a:t>
              </a:r>
            </a:p>
            <a:p>
              <a:pPr algn="r"/>
              <a:r>
                <a:rPr lang="ca-ES" sz="1600" b="1">
                  <a:solidFill>
                    <a:srgbClr val="505050"/>
                  </a:solidFill>
                  <a:latin typeface="Calibri" pitchFamily="34" charset="0"/>
                </a:rPr>
                <a:t>+ Ki-67</a:t>
              </a:r>
              <a:endParaRPr lang="es-ES" sz="1600" b="1">
                <a:solidFill>
                  <a:srgbClr val="505050"/>
                </a:solidFill>
                <a:latin typeface="Calibri" pitchFamily="34" charset="0"/>
              </a:endParaRPr>
            </a:p>
          </p:txBody>
        </p:sp>
      </p:grpSp>
      <p:sp>
        <p:nvSpPr>
          <p:cNvPr id="32775" name="15 CuadroTexto"/>
          <p:cNvSpPr txBox="1">
            <a:spLocks noChangeArrowheads="1"/>
          </p:cNvSpPr>
          <p:nvPr/>
        </p:nvSpPr>
        <p:spPr bwMode="auto">
          <a:xfrm>
            <a:off x="323850" y="5187950"/>
            <a:ext cx="8424863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2A8EBF"/>
              </a:buClr>
              <a:buFont typeface="Lucida Sans Unicode" pitchFamily="34" charset="0"/>
              <a:buChar char="▶"/>
            </a:pPr>
            <a:r>
              <a:rPr lang="ca-ES">
                <a:solidFill>
                  <a:srgbClr val="505050"/>
                </a:solidFill>
                <a:latin typeface="Calibri" pitchFamily="34" charset="0"/>
              </a:rPr>
              <a:t> MIPI tiene valor pronóstico en </a:t>
            </a:r>
            <a:r>
              <a:rPr lang="ca-ES" b="1">
                <a:solidFill>
                  <a:srgbClr val="505050"/>
                </a:solidFill>
                <a:latin typeface="Calibri" pitchFamily="34" charset="0"/>
              </a:rPr>
              <a:t>OS</a:t>
            </a:r>
            <a:r>
              <a:rPr lang="ca-ES">
                <a:solidFill>
                  <a:srgbClr val="505050"/>
                </a:solidFill>
                <a:latin typeface="Calibri" pitchFamily="34" charset="0"/>
              </a:rPr>
              <a:t> y </a:t>
            </a:r>
            <a:r>
              <a:rPr lang="ca-ES" b="1">
                <a:solidFill>
                  <a:srgbClr val="505050"/>
                </a:solidFill>
                <a:latin typeface="Calibri" pitchFamily="34" charset="0"/>
              </a:rPr>
              <a:t>TTF</a:t>
            </a:r>
            <a:r>
              <a:rPr lang="ca-ES">
                <a:solidFill>
                  <a:srgbClr val="505050"/>
                </a:solidFill>
                <a:latin typeface="Calibri" pitchFamily="34" charset="0"/>
              </a:rPr>
              <a:t> (separa 3 grupos de riesgo)</a:t>
            </a:r>
          </a:p>
          <a:p>
            <a:pPr>
              <a:buClr>
                <a:srgbClr val="2A8EBF"/>
              </a:buClr>
              <a:buFont typeface="Lucida Sans Unicode" pitchFamily="34" charset="0"/>
              <a:buChar char="▶"/>
            </a:pPr>
            <a:r>
              <a:rPr lang="ca-ES">
                <a:solidFill>
                  <a:srgbClr val="505050"/>
                </a:solidFill>
                <a:latin typeface="Calibri" pitchFamily="34" charset="0"/>
              </a:rPr>
              <a:t> Indice proliferativo (Ki67) añade valor pronóstico al MIPI</a:t>
            </a:r>
          </a:p>
          <a:p>
            <a:pPr>
              <a:buClr>
                <a:srgbClr val="2A8EBF"/>
              </a:buClr>
              <a:buFont typeface="Lucida Sans Unicode" pitchFamily="34" charset="0"/>
              <a:buChar char="▶"/>
            </a:pPr>
            <a:r>
              <a:rPr lang="ca-ES">
                <a:solidFill>
                  <a:srgbClr val="505050"/>
                </a:solidFill>
                <a:latin typeface="Calibri" pitchFamily="34" charset="0"/>
              </a:rPr>
              <a:t> Objetivo: utilidad para adaptar los tratamientos según grupos de riesgo</a:t>
            </a:r>
            <a:endParaRPr lang="es-ES">
              <a:solidFill>
                <a:srgbClr val="505050"/>
              </a:solidFill>
              <a:latin typeface="Calibri" pitchFamily="34" charset="0"/>
            </a:endParaRPr>
          </a:p>
        </p:txBody>
      </p:sp>
      <p:grpSp>
        <p:nvGrpSpPr>
          <p:cNvPr id="32776" name="15 Grupo"/>
          <p:cNvGrpSpPr>
            <a:grpSpLocks/>
          </p:cNvGrpSpPr>
          <p:nvPr/>
        </p:nvGrpSpPr>
        <p:grpSpPr bwMode="auto">
          <a:xfrm>
            <a:off x="4937125" y="1936750"/>
            <a:ext cx="3025775" cy="368300"/>
            <a:chOff x="4572000" y="1835532"/>
            <a:chExt cx="4320480" cy="369332"/>
          </a:xfrm>
        </p:grpSpPr>
        <p:sp>
          <p:nvSpPr>
            <p:cNvPr id="32778" name="17 CuadroTexto"/>
            <p:cNvSpPr txBox="1">
              <a:spLocks noChangeArrowheads="1"/>
            </p:cNvSpPr>
            <p:nvPr/>
          </p:nvSpPr>
          <p:spPr bwMode="auto">
            <a:xfrm>
              <a:off x="5148064" y="1835532"/>
              <a:ext cx="3744416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>
                  <a:solidFill>
                    <a:srgbClr val="505050"/>
                  </a:solidFill>
                  <a:latin typeface="Calibri" pitchFamily="34" charset="0"/>
                </a:rPr>
                <a:t>MIPI + Ki67 </a:t>
              </a:r>
              <a:r>
                <a:rPr lang="ca-ES">
                  <a:solidFill>
                    <a:srgbClr val="505050"/>
                  </a:solidFill>
                  <a:latin typeface="Calibri" pitchFamily="34" charset="0"/>
                  <a:sym typeface="Wingdings" pitchFamily="2" charset="2"/>
                </a:rPr>
                <a:t> </a:t>
              </a:r>
              <a:r>
                <a:rPr lang="ca-ES" b="1">
                  <a:solidFill>
                    <a:srgbClr val="505050"/>
                  </a:solidFill>
                  <a:latin typeface="Calibri" pitchFamily="34" charset="0"/>
                  <a:sym typeface="Wingdings" pitchFamily="2" charset="2"/>
                </a:rPr>
                <a:t>MIPI b</a:t>
              </a:r>
              <a:endParaRPr lang="es-ES">
                <a:solidFill>
                  <a:srgbClr val="505050"/>
                </a:solidFill>
                <a:latin typeface="Calibri" pitchFamily="34" charset="0"/>
              </a:endParaRPr>
            </a:p>
          </p:txBody>
        </p:sp>
        <p:sp>
          <p:nvSpPr>
            <p:cNvPr id="19" name="18 Flecha derecha"/>
            <p:cNvSpPr/>
            <p:nvPr/>
          </p:nvSpPr>
          <p:spPr>
            <a:xfrm>
              <a:off x="4572000" y="1911946"/>
              <a:ext cx="503225" cy="216505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32777" name="19 CuadroTexto"/>
          <p:cNvSpPr txBox="1">
            <a:spLocks noChangeArrowheads="1"/>
          </p:cNvSpPr>
          <p:nvPr/>
        </p:nvSpPr>
        <p:spPr bwMode="auto">
          <a:xfrm>
            <a:off x="5340350" y="2670175"/>
            <a:ext cx="34321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b="1">
                <a:solidFill>
                  <a:srgbClr val="2A8EBF"/>
                </a:solidFill>
                <a:latin typeface="Calibri" pitchFamily="34" charset="0"/>
              </a:rPr>
              <a:t>MIPI-b score: </a:t>
            </a:r>
          </a:p>
          <a:p>
            <a:r>
              <a:rPr lang="ca-ES" sz="1600">
                <a:solidFill>
                  <a:srgbClr val="505050"/>
                </a:solidFill>
                <a:latin typeface="Calibri" pitchFamily="34" charset="0"/>
              </a:rPr>
              <a:t>   </a:t>
            </a:r>
            <a:r>
              <a:rPr lang="ca-ES" sz="1600" b="1">
                <a:solidFill>
                  <a:srgbClr val="505050"/>
                </a:solidFill>
                <a:latin typeface="Calibri" pitchFamily="34" charset="0"/>
              </a:rPr>
              <a:t>MIPI +</a:t>
            </a:r>
            <a:r>
              <a:rPr lang="ca-ES" sz="1600">
                <a:solidFill>
                  <a:srgbClr val="505050"/>
                </a:solidFill>
                <a:latin typeface="Calibri" pitchFamily="34" charset="0"/>
              </a:rPr>
              <a:t> [0.02142 x </a:t>
            </a:r>
            <a:r>
              <a:rPr lang="ca-ES" sz="1600" b="1">
                <a:solidFill>
                  <a:srgbClr val="505050"/>
                </a:solidFill>
                <a:latin typeface="Calibri" pitchFamily="34" charset="0"/>
              </a:rPr>
              <a:t>Ki-67 (%)</a:t>
            </a:r>
            <a:r>
              <a:rPr lang="ca-ES" sz="1600">
                <a:solidFill>
                  <a:srgbClr val="505050"/>
                </a:solidFill>
                <a:latin typeface="Calibri" pitchFamily="34" charset="0"/>
              </a:rPr>
              <a:t>] </a:t>
            </a:r>
            <a:endParaRPr lang="es-ES" sz="1600">
              <a:solidFill>
                <a:srgbClr val="50505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número de diapositiva 2"/>
          <p:cNvSpPr>
            <a:spLocks noGrp="1"/>
          </p:cNvSpPr>
          <p:nvPr>
            <p:ph type="sldNum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6D6FE-1CEC-4C1C-BE25-176C6FD0B198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s-ES">
              <a:cs typeface="Arial" charset="0"/>
            </a:endParaRPr>
          </a:p>
        </p:txBody>
      </p:sp>
      <p:sp>
        <p:nvSpPr>
          <p:cNvPr id="33794" name="Marcador de texto 4"/>
          <p:cNvSpPr>
            <a:spLocks noGrp="1"/>
          </p:cNvSpPr>
          <p:nvPr>
            <p:ph type="body" sz="quarter" idx="11"/>
          </p:nvPr>
        </p:nvSpPr>
        <p:spPr bwMode="auto">
          <a:xfrm>
            <a:off x="658813" y="1582738"/>
            <a:ext cx="7161212" cy="3940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4000"/>
              <a:t>Tratamiento</a:t>
            </a:r>
          </a:p>
          <a:p>
            <a:pPr eaLnBrk="1" hangingPunct="1"/>
            <a:r>
              <a:rPr sz="4000"/>
              <a:t>Hacia una terapia adaptada a cada paciente…</a:t>
            </a:r>
          </a:p>
        </p:txBody>
      </p:sp>
      <p:pic>
        <p:nvPicPr>
          <p:cNvPr id="33795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Supervivencia Global en LCM por grupos de edad</a:t>
            </a:r>
          </a:p>
        </p:txBody>
      </p:sp>
      <p:sp>
        <p:nvSpPr>
          <p:cNvPr id="34818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DA92A60-61AE-4DBC-B95D-DB7C23A0F5C0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36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34819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La SG no ha mejorado en pacientes de edad avanzada con LCM</a:t>
            </a:r>
          </a:p>
        </p:txBody>
      </p:sp>
      <p:pic>
        <p:nvPicPr>
          <p:cNvPr id="34820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Content Placeholder 3"/>
          <p:cNvPicPr>
            <a:picLocks noChangeAspect="1"/>
          </p:cNvPicPr>
          <p:nvPr/>
        </p:nvPicPr>
        <p:blipFill>
          <a:blip r:embed="rId3"/>
          <a:srcRect l="-12250" r="-12250"/>
          <a:stretch>
            <a:fillRect/>
          </a:stretch>
        </p:blipFill>
        <p:spPr bwMode="auto">
          <a:xfrm>
            <a:off x="1071563" y="2632075"/>
            <a:ext cx="738505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814513" y="2195513"/>
            <a:ext cx="556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s-ES" altLang="en-US" sz="1600" i="1" kern="0" dirty="0" err="1">
                <a:solidFill>
                  <a:srgbClr val="4B4F54"/>
                </a:solidFill>
                <a:cs typeface="+mn-cs"/>
              </a:rPr>
              <a:t>Overall</a:t>
            </a:r>
            <a:r>
              <a:rPr lang="es-ES" altLang="en-US" sz="1600" i="1" kern="0" dirty="0">
                <a:solidFill>
                  <a:srgbClr val="4B4F54"/>
                </a:solidFill>
                <a:cs typeface="+mn-cs"/>
              </a:rPr>
              <a:t> </a:t>
            </a:r>
            <a:r>
              <a:rPr lang="es-ES" altLang="en-US" sz="1600" i="1" kern="0" dirty="0" err="1">
                <a:solidFill>
                  <a:srgbClr val="4B4F54"/>
                </a:solidFill>
                <a:cs typeface="+mn-cs"/>
              </a:rPr>
              <a:t>survival</a:t>
            </a:r>
            <a:r>
              <a:rPr lang="es-ES" altLang="en-US" sz="1600" i="1" kern="0" dirty="0">
                <a:solidFill>
                  <a:srgbClr val="4B4F54"/>
                </a:solidFill>
                <a:cs typeface="+mn-cs"/>
              </a:rPr>
              <a:t> curves </a:t>
            </a:r>
            <a:r>
              <a:rPr lang="es-ES" altLang="en-US" sz="1600" i="1" kern="0" dirty="0" err="1">
                <a:solidFill>
                  <a:srgbClr val="4B4F54"/>
                </a:solidFill>
                <a:cs typeface="+mn-cs"/>
              </a:rPr>
              <a:t>for</a:t>
            </a:r>
            <a:r>
              <a:rPr lang="es-ES" altLang="en-US" sz="1600" i="1" kern="0" dirty="0">
                <a:solidFill>
                  <a:srgbClr val="4B4F54"/>
                </a:solidFill>
                <a:cs typeface="+mn-cs"/>
              </a:rPr>
              <a:t> 785 </a:t>
            </a:r>
            <a:r>
              <a:rPr lang="es-ES" altLang="en-US" sz="1600" i="1" kern="0" dirty="0" err="1">
                <a:solidFill>
                  <a:srgbClr val="4B4F54"/>
                </a:solidFill>
                <a:cs typeface="+mn-cs"/>
              </a:rPr>
              <a:t>patients</a:t>
            </a:r>
            <a:r>
              <a:rPr lang="es-ES" altLang="en-US" sz="1600" i="1" kern="0" dirty="0">
                <a:solidFill>
                  <a:srgbClr val="4B4F54"/>
                </a:solidFill>
                <a:cs typeface="+mn-cs"/>
              </a:rPr>
              <a:t> </a:t>
            </a:r>
            <a:r>
              <a:rPr lang="es-ES" altLang="en-US" sz="1600" i="1" kern="0" dirty="0" err="1">
                <a:solidFill>
                  <a:srgbClr val="4B4F54"/>
                </a:solidFill>
                <a:cs typeface="+mn-cs"/>
              </a:rPr>
              <a:t>with</a:t>
            </a:r>
            <a:r>
              <a:rPr lang="es-ES" altLang="en-US" sz="1600" i="1" kern="0" dirty="0">
                <a:solidFill>
                  <a:srgbClr val="4B4F54"/>
                </a:solidFill>
                <a:cs typeface="+mn-cs"/>
              </a:rPr>
              <a:t> MCL in </a:t>
            </a:r>
            <a:r>
              <a:rPr lang="es-ES" altLang="en-US" sz="1600" i="1" kern="0" dirty="0" err="1">
                <a:solidFill>
                  <a:srgbClr val="4B4F54"/>
                </a:solidFill>
                <a:cs typeface="+mn-cs"/>
              </a:rPr>
              <a:t>Sweden</a:t>
            </a:r>
            <a:r>
              <a:rPr lang="es-ES" altLang="en-US" sz="1600" i="1" kern="0" dirty="0">
                <a:solidFill>
                  <a:srgbClr val="4B4F54"/>
                </a:solidFill>
                <a:cs typeface="+mn-cs"/>
              </a:rPr>
              <a:t> (2000-2010)</a:t>
            </a:r>
            <a:endParaRPr lang="es-ES_tradnl" altLang="en-US" sz="1600" i="1" kern="0" dirty="0">
              <a:solidFill>
                <a:srgbClr val="4B4F54"/>
              </a:solidFill>
              <a:cs typeface="+mn-cs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4227513" y="4741863"/>
            <a:ext cx="2647950" cy="11303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5241925" y="6529388"/>
            <a:ext cx="3740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b">
            <a:spAutoFit/>
          </a:bodyPr>
          <a:lstStyle>
            <a:defPPr>
              <a:defRPr lang="en-US"/>
            </a:defPPr>
            <a:lvl1pPr algn="r" eaLnBrk="0" hangingPunct="0">
              <a:buClrTx/>
              <a:buFontTx/>
              <a:buNone/>
              <a:defRPr sz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 sz="2000"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 sz="1600"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 sz="1600"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Arial" pitchFamily="34" charset="0"/>
              <a:buChar char="•"/>
              <a:defRPr sz="1600"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Arial" pitchFamily="34" charset="0"/>
              <a:buChar char="•"/>
              <a:defRPr sz="1600"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Arial" pitchFamily="34" charset="0"/>
              <a:buChar char="•"/>
              <a:defRPr sz="1600"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Arial" pitchFamily="34" charset="0"/>
              <a:buChar char="•"/>
              <a:defRPr sz="1600"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ES_tradnl" altLang="en-US" kern="0" dirty="0" err="1">
                <a:solidFill>
                  <a:srgbClr val="4B4F54"/>
                </a:solidFill>
                <a:cs typeface="+mn-cs"/>
              </a:rPr>
              <a:t>Abrahamsson</a:t>
            </a:r>
            <a:r>
              <a:rPr lang="es-ES_tradnl" altLang="en-US" kern="0" dirty="0">
                <a:solidFill>
                  <a:srgbClr val="4B4F54"/>
                </a:solidFill>
                <a:cs typeface="+mn-cs"/>
              </a:rPr>
              <a:t> A, et al. </a:t>
            </a:r>
            <a:r>
              <a:rPr lang="es-ES_tradnl" altLang="en-US" kern="0" dirty="0" err="1">
                <a:solidFill>
                  <a:srgbClr val="4B4F54"/>
                </a:solidFill>
                <a:cs typeface="+mn-cs"/>
              </a:rPr>
              <a:t>Leuk</a:t>
            </a:r>
            <a:r>
              <a:rPr lang="es-ES_tradnl" altLang="en-US" kern="0" dirty="0">
                <a:solidFill>
                  <a:srgbClr val="4B4F54"/>
                </a:solidFill>
                <a:cs typeface="+mn-cs"/>
              </a:rPr>
              <a:t> </a:t>
            </a:r>
            <a:r>
              <a:rPr lang="es-ES_tradnl" altLang="en-US" kern="0" dirty="0" err="1">
                <a:solidFill>
                  <a:srgbClr val="4B4F54"/>
                </a:solidFill>
                <a:cs typeface="+mn-cs"/>
              </a:rPr>
              <a:t>Lymphoma</a:t>
            </a:r>
            <a:r>
              <a:rPr lang="es-ES_tradnl" altLang="en-US" kern="0" dirty="0">
                <a:solidFill>
                  <a:srgbClr val="4B4F54"/>
                </a:solidFill>
                <a:cs typeface="+mn-cs"/>
              </a:rPr>
              <a:t> 2011;52:1929–35</a:t>
            </a:r>
            <a:endParaRPr lang="es-ES" altLang="en-US" kern="0" dirty="0">
              <a:solidFill>
                <a:srgbClr val="4B4F5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Recomendaciones de tratamiento</a:t>
            </a:r>
          </a:p>
        </p:txBody>
      </p:sp>
      <p:sp>
        <p:nvSpPr>
          <p:cNvPr id="98307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6A62B7D-C739-4EE0-A10B-9611B37EC27E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37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98308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850187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Guías de la Sociedad Europea Oncología Médica (ESMO)</a:t>
            </a:r>
          </a:p>
        </p:txBody>
      </p:sp>
      <p:pic>
        <p:nvPicPr>
          <p:cNvPr id="98309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4" name="Picture 3"/>
          <p:cNvPicPr>
            <a:picLocks noChangeAspect="1" noChangeArrowheads="1"/>
          </p:cNvPicPr>
          <p:nvPr/>
        </p:nvPicPr>
        <p:blipFill>
          <a:blip r:embed="rId3"/>
          <a:srcRect l="11133" t="18311" r="8006" b="39941"/>
          <a:stretch>
            <a:fillRect/>
          </a:stretch>
        </p:blipFill>
        <p:spPr bwMode="auto">
          <a:xfrm>
            <a:off x="900113" y="2606675"/>
            <a:ext cx="74295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Recomendaciones de tratamiento</a:t>
            </a:r>
          </a:p>
        </p:txBody>
      </p:sp>
      <p:sp>
        <p:nvSpPr>
          <p:cNvPr id="99331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F8213F6-FF93-48F2-85F9-78E33FBD70F0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38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99332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850187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Guías de la Sociedad Europea Oncología Médica (ESMO)</a:t>
            </a:r>
          </a:p>
        </p:txBody>
      </p:sp>
      <p:pic>
        <p:nvPicPr>
          <p:cNvPr id="99333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3"/>
          <a:srcRect l="25195" t="32959" r="22070" b="13574"/>
          <a:stretch>
            <a:fillRect/>
          </a:stretch>
        </p:blipFill>
        <p:spPr bwMode="auto">
          <a:xfrm>
            <a:off x="1763713" y="1958975"/>
            <a:ext cx="54006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Terapia adaptada en LCM</a:t>
            </a:r>
          </a:p>
        </p:txBody>
      </p:sp>
      <p:sp>
        <p:nvSpPr>
          <p:cNvPr id="35842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2A6CD98-1A1A-47D9-AD41-823C713D8C28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39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35843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Terapias menos intensivas en pacientes de edad avanzada</a:t>
            </a:r>
          </a:p>
        </p:txBody>
      </p:sp>
      <p:pic>
        <p:nvPicPr>
          <p:cNvPr id="35844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45" name="Straight Arrow Connector 5"/>
          <p:cNvCxnSpPr>
            <a:cxnSpLocks noChangeShapeType="1"/>
          </p:cNvCxnSpPr>
          <p:nvPr/>
        </p:nvCxnSpPr>
        <p:spPr bwMode="auto">
          <a:xfrm>
            <a:off x="434975" y="3033713"/>
            <a:ext cx="8280400" cy="0"/>
          </a:xfrm>
          <a:prstGeom prst="straightConnector1">
            <a:avLst/>
          </a:prstGeom>
          <a:noFill/>
          <a:ln w="57150" algn="ctr">
            <a:solidFill>
              <a:srgbClr val="2B78EF"/>
            </a:solidFill>
            <a:round/>
            <a:headEnd/>
            <a:tailEnd type="arrow" w="med" len="med"/>
          </a:ln>
        </p:spPr>
      </p:cxnSp>
      <p:sp>
        <p:nvSpPr>
          <p:cNvPr id="13" name="Oval 12"/>
          <p:cNvSpPr/>
          <p:nvPr/>
        </p:nvSpPr>
        <p:spPr>
          <a:xfrm>
            <a:off x="698500" y="2430463"/>
            <a:ext cx="1608138" cy="1223962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09357A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</a:rPr>
              <a:t>PRIMERA LÍNEA</a:t>
            </a:r>
          </a:p>
        </p:txBody>
      </p:sp>
      <p:sp>
        <p:nvSpPr>
          <p:cNvPr id="14" name="Oval 13"/>
          <p:cNvSpPr/>
          <p:nvPr/>
        </p:nvSpPr>
        <p:spPr>
          <a:xfrm>
            <a:off x="3594100" y="2457450"/>
            <a:ext cx="1808163" cy="1223963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09357A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</a:rPr>
              <a:t>SEGUNDA LÍNEA</a:t>
            </a:r>
          </a:p>
        </p:txBody>
      </p:sp>
      <p:sp>
        <p:nvSpPr>
          <p:cNvPr id="15" name="Oval 14"/>
          <p:cNvSpPr/>
          <p:nvPr/>
        </p:nvSpPr>
        <p:spPr>
          <a:xfrm>
            <a:off x="6415088" y="2457450"/>
            <a:ext cx="1724025" cy="1223963"/>
          </a:xfrm>
          <a:prstGeom prst="ellipse">
            <a:avLst/>
          </a:prstGeom>
          <a:solidFill>
            <a:srgbClr val="FFFF00"/>
          </a:solidFill>
          <a:ln w="76200" cap="flat" cmpd="sng" algn="ctr">
            <a:solidFill>
              <a:srgbClr val="09357A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b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</a:rPr>
              <a:t>Líneas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b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</a:rPr>
              <a:t>posteriores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88925" y="3846513"/>
            <a:ext cx="2743200" cy="2216150"/>
          </a:xfrm>
          <a:prstGeom prst="rect">
            <a:avLst/>
          </a:prstGeom>
          <a:solidFill>
            <a:srgbClr val="FFFFFF"/>
          </a:solidFill>
          <a:ln w="44450" cmpd="thinThick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i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</a:rPr>
              <a:t>JOVEN/CANDIDATO: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</a:rPr>
              <a:t>4-6 ciclos R-CHOP 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0" dirty="0" err="1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</a:rPr>
              <a:t>HyperCVAD</a:t>
            </a:r>
            <a:r>
              <a:rPr lang="es-ES_tradnl" sz="1400" b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</a:rPr>
              <a:t> alternando con HD </a:t>
            </a:r>
            <a:r>
              <a:rPr lang="es-ES_tradnl" sz="1400" b="1" kern="0" dirty="0" err="1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</a:rPr>
              <a:t>citarabina</a:t>
            </a:r>
            <a:r>
              <a:rPr lang="es-ES_tradnl" sz="1400" b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</a:rPr>
              <a:t> </a:t>
            </a:r>
            <a:r>
              <a:rPr lang="es-ES_tradnl" sz="1400" b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  <a:sym typeface="Wingdings" panose="05000000000000000000" pitchFamily="2" charset="2"/>
              </a:rPr>
              <a:t> BEAM+ASCT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kern="0" dirty="0">
              <a:solidFill>
                <a:schemeClr val="accent5">
                  <a:lumMod val="25000"/>
                </a:schemeClr>
              </a:solidFill>
              <a:latin typeface="Verdana"/>
              <a:cs typeface="+mn-cs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i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  <a:sym typeface="Wingdings" panose="05000000000000000000" pitchFamily="2" charset="2"/>
              </a:rPr>
              <a:t>MAYOR/NO CANDIDATO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  <a:sym typeface="Wingdings" panose="05000000000000000000" pitchFamily="2" charset="2"/>
              </a:rPr>
              <a:t>R-CHOP, R-B, </a:t>
            </a:r>
            <a:r>
              <a:rPr lang="es-ES" sz="1400" b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</a:rPr>
              <a:t>R-CVP</a:t>
            </a:r>
            <a:endParaRPr lang="es-ES_tradnl" sz="1400" b="1" kern="0" dirty="0">
              <a:solidFill>
                <a:schemeClr val="accent5">
                  <a:lumMod val="25000"/>
                </a:schemeClr>
              </a:solidFill>
              <a:latin typeface="Verdana"/>
              <a:cs typeface="+mn-cs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  <a:sym typeface="Wingdings" panose="05000000000000000000" pitchFamily="2" charset="2"/>
              </a:rPr>
              <a:t>+ </a:t>
            </a:r>
            <a:r>
              <a:rPr lang="es-ES_tradnl" sz="1400" b="1" kern="0" dirty="0" err="1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  <a:sym typeface="Wingdings" panose="05000000000000000000" pitchFamily="2" charset="2"/>
              </a:rPr>
              <a:t>Rtx</a:t>
            </a:r>
            <a:r>
              <a:rPr lang="es-ES_tradnl" sz="1400" b="1" kern="0" dirty="0">
                <a:solidFill>
                  <a:schemeClr val="accent5">
                    <a:lumMod val="25000"/>
                  </a:schemeClr>
                </a:solidFill>
                <a:latin typeface="Verdana"/>
                <a:cs typeface="+mn-cs"/>
                <a:sym typeface="Wingdings" panose="05000000000000000000" pitchFamily="2" charset="2"/>
              </a:rPr>
              <a:t> mantenimiento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accent5">
                  <a:lumMod val="25000"/>
                </a:schemeClr>
              </a:solidFill>
              <a:latin typeface="Verdana"/>
              <a:cs typeface="+mn-cs"/>
            </a:endParaRPr>
          </a:p>
        </p:txBody>
      </p:sp>
      <p:sp>
        <p:nvSpPr>
          <p:cNvPr id="35850" name="16 CuadroTexto"/>
          <p:cNvSpPr txBox="1">
            <a:spLocks noChangeArrowheads="1"/>
          </p:cNvSpPr>
          <p:nvPr/>
        </p:nvSpPr>
        <p:spPr bwMode="auto">
          <a:xfrm>
            <a:off x="3170238" y="3841750"/>
            <a:ext cx="5400675" cy="2305050"/>
          </a:xfrm>
          <a:prstGeom prst="rect">
            <a:avLst/>
          </a:prstGeom>
          <a:solidFill>
            <a:srgbClr val="B8D2FA"/>
          </a:solidFill>
          <a:ln w="44450" cmpd="thinThick">
            <a:solidFill>
              <a:srgbClr val="72A5F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 i="1">
                <a:solidFill>
                  <a:srgbClr val="002C2A"/>
                </a:solidFill>
                <a:latin typeface="Calibri" pitchFamily="34" charset="0"/>
              </a:rPr>
              <a:t>Paciente joven/fit: :  </a:t>
            </a:r>
          </a:p>
          <a:p>
            <a:r>
              <a:rPr lang="es-ES_tradnl" sz="1600" b="1">
                <a:solidFill>
                  <a:srgbClr val="002C2A"/>
                </a:solidFill>
                <a:latin typeface="Calibri" pitchFamily="34" charset="0"/>
              </a:rPr>
              <a:t>Diferentes opciones: BR, R-FCM, regímenes con gemcitabina (R-GEMOX, R-MG).</a:t>
            </a:r>
          </a:p>
          <a:p>
            <a:r>
              <a:rPr lang="en-US" sz="1600">
                <a:solidFill>
                  <a:srgbClr val="002C2A"/>
                </a:solidFill>
                <a:latin typeface="Calibri" pitchFamily="34" charset="0"/>
              </a:rPr>
              <a:t>Se puede recomendar T alogénico tras 1 recaída. No se recomienda T autólogo</a:t>
            </a:r>
          </a:p>
          <a:p>
            <a:r>
              <a:rPr lang="es-ES_tradnl" sz="1600" b="1">
                <a:solidFill>
                  <a:srgbClr val="002C2A"/>
                </a:solidFill>
                <a:latin typeface="Calibri" pitchFamily="34" charset="0"/>
              </a:rPr>
              <a:t> </a:t>
            </a:r>
          </a:p>
          <a:p>
            <a:r>
              <a:rPr lang="es-ES_tradnl" sz="1600" b="1" i="1">
                <a:solidFill>
                  <a:srgbClr val="002C2A"/>
                </a:solidFill>
                <a:latin typeface="Calibri" pitchFamily="34" charset="0"/>
                <a:sym typeface="Wingdings" pitchFamily="2" charset="2"/>
              </a:rPr>
              <a:t>Paciente mayor/frágil:</a:t>
            </a:r>
          </a:p>
          <a:p>
            <a:r>
              <a:rPr lang="en-US" sz="1600" b="1">
                <a:solidFill>
                  <a:srgbClr val="002C2A"/>
                </a:solidFill>
                <a:latin typeface="Calibri" pitchFamily="34" charset="0"/>
              </a:rPr>
              <a:t>Temsirolimus , </a:t>
            </a:r>
            <a:r>
              <a:rPr lang="es-ES_tradnl" sz="1600" b="1">
                <a:solidFill>
                  <a:srgbClr val="002C2A"/>
                </a:solidFill>
                <a:latin typeface="Calibri" pitchFamily="34" charset="0"/>
              </a:rPr>
              <a:t>RB, R+Clb , Bortezomib, Lenalidomida</a:t>
            </a:r>
          </a:p>
          <a:p>
            <a:endParaRPr lang="en-US" sz="1400">
              <a:solidFill>
                <a:srgbClr val="002C2A"/>
              </a:solidFill>
              <a:latin typeface="Calibri" pitchFamily="34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3543300" y="6543675"/>
            <a:ext cx="542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BA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AA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s-ES_tradnl" altLang="en-US" sz="1200" dirty="0">
                <a:solidFill>
                  <a:schemeClr val="accent5">
                    <a:lumMod val="25000"/>
                  </a:schemeClr>
                </a:solidFill>
                <a:cs typeface="Arial" pitchFamily="34" charset="0"/>
              </a:rPr>
              <a:t>Caballero et al.</a:t>
            </a:r>
            <a:r>
              <a:rPr lang="es-ES" altLang="en-US" sz="1200" dirty="0">
                <a:solidFill>
                  <a:schemeClr val="accent5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en-US" altLang="en-US" sz="1200" dirty="0">
                <a:solidFill>
                  <a:schemeClr val="accent5">
                    <a:lumMod val="25000"/>
                  </a:schemeClr>
                </a:solidFill>
                <a:cs typeface="Arial" pitchFamily="34" charset="0"/>
              </a:rPr>
              <a:t>Ann </a:t>
            </a:r>
            <a:r>
              <a:rPr lang="en-US" altLang="en-US" sz="1200" dirty="0" err="1">
                <a:solidFill>
                  <a:schemeClr val="accent5">
                    <a:lumMod val="25000"/>
                  </a:schemeClr>
                </a:solidFill>
                <a:cs typeface="Arial" pitchFamily="34" charset="0"/>
              </a:rPr>
              <a:t>Hematol</a:t>
            </a:r>
            <a:r>
              <a:rPr lang="en-US" altLang="en-US" sz="1200" dirty="0">
                <a:solidFill>
                  <a:schemeClr val="accent5">
                    <a:lumMod val="25000"/>
                  </a:schemeClr>
                </a:solidFill>
                <a:cs typeface="Arial" pitchFamily="34" charset="0"/>
              </a:rPr>
              <a:t> (2013) 92:1151–1179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Epidemiología del LCM</a:t>
            </a:r>
          </a:p>
        </p:txBody>
      </p:sp>
      <p:sp>
        <p:nvSpPr>
          <p:cNvPr id="14338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F22DD6C-DCA8-4619-A705-02C63869036F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4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14339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El LCM es una patología infrecuente</a:t>
            </a:r>
          </a:p>
        </p:txBody>
      </p:sp>
      <p:pic>
        <p:nvPicPr>
          <p:cNvPr id="14340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5689600" y="6559550"/>
            <a:ext cx="3408363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4" tIns="45690" rIns="91384" bIns="45690" anchor="b">
            <a:spAutoFit/>
          </a:bodyPr>
          <a:lstStyle/>
          <a:p>
            <a: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Armitage JO, et al. J Clin Oncol. 1998;16:2780-2795</a:t>
            </a:r>
            <a:endParaRPr lang="en-US" sz="1200">
              <a:solidFill>
                <a:srgbClr val="4B4F54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1543050" y="2692400"/>
            <a:ext cx="1144588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84" tIns="45690" rIns="91384" bIns="45690">
            <a:spAutoFit/>
          </a:bodyPr>
          <a:lstStyle/>
          <a:p>
            <a:pPr algn="ctr"/>
            <a: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Follicular (22%)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1168400" y="5226050"/>
            <a:ext cx="1730375" cy="249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84" tIns="45690" rIns="91384" bIns="4569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Diffuse large B cell (31%)</a:t>
            </a: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5781675" y="2498725"/>
            <a:ext cx="1631950" cy="277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84" tIns="45690" rIns="91384" bIns="45690">
            <a:spAutoFit/>
          </a:bodyPr>
          <a:lstStyle/>
          <a:p>
            <a:pPr algn="ctr"/>
            <a: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Small lymphocytic (6%)</a:t>
            </a:r>
          </a:p>
        </p:txBody>
      </p:sp>
      <p:sp>
        <p:nvSpPr>
          <p:cNvPr id="14345" name="Text Box 6"/>
          <p:cNvSpPr txBox="1">
            <a:spLocks noChangeArrowheads="1"/>
          </p:cNvSpPr>
          <p:nvPr/>
        </p:nvSpPr>
        <p:spPr bwMode="auto">
          <a:xfrm>
            <a:off x="6194425" y="3036888"/>
            <a:ext cx="1874838" cy="40005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84" tIns="45690" rIns="91384" bIns="45690">
            <a:spAutoFit/>
          </a:bodyPr>
          <a:lstStyle/>
          <a:p>
            <a:pPr algn="ctr"/>
            <a:r>
              <a:rPr lang="en-US" altLang="en-US" sz="20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Mantle cell (6%)</a:t>
            </a: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6435725" y="3644900"/>
            <a:ext cx="1500188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84" tIns="45690" rIns="91384" bIns="45690">
            <a:spAutoFit/>
          </a:bodyPr>
          <a:lstStyle/>
          <a:p>
            <a:pPr algn="ctr"/>
            <a: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Peripheral T cell (6%)</a:t>
            </a:r>
          </a:p>
        </p:txBody>
      </p:sp>
      <p:sp>
        <p:nvSpPr>
          <p:cNvPr id="14347" name="Text Box 8"/>
          <p:cNvSpPr txBox="1">
            <a:spLocks noChangeArrowheads="1"/>
          </p:cNvSpPr>
          <p:nvPr/>
        </p:nvSpPr>
        <p:spPr bwMode="auto">
          <a:xfrm>
            <a:off x="6289675" y="4303713"/>
            <a:ext cx="2228850" cy="2778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384" tIns="45690" rIns="91384" bIns="45690">
            <a:spAutoFit/>
          </a:bodyPr>
          <a:lstStyle/>
          <a:p>
            <a:pPr algn="ctr"/>
            <a: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Marginal zone B cell, MALT (5%)</a:t>
            </a:r>
          </a:p>
        </p:txBody>
      </p:sp>
      <p:sp>
        <p:nvSpPr>
          <p:cNvPr id="14348" name="Text Box 9"/>
          <p:cNvSpPr txBox="1">
            <a:spLocks noChangeArrowheads="1"/>
          </p:cNvSpPr>
          <p:nvPr/>
        </p:nvSpPr>
        <p:spPr bwMode="auto">
          <a:xfrm>
            <a:off x="6243638" y="5102225"/>
            <a:ext cx="1598612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84" tIns="45690" rIns="91384" bIns="45690">
            <a:spAutoFit/>
          </a:bodyPr>
          <a:lstStyle/>
          <a:p>
            <a:pPr algn="ctr"/>
            <a: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Other subtypes with a </a:t>
            </a:r>
            <a:b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</a:br>
            <a: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frequency &lt; 2% (9%)</a:t>
            </a:r>
          </a:p>
        </p:txBody>
      </p:sp>
      <p:sp>
        <p:nvSpPr>
          <p:cNvPr id="14349" name="Text Box 10"/>
          <p:cNvSpPr txBox="1">
            <a:spLocks noChangeArrowheads="1"/>
          </p:cNvSpPr>
          <p:nvPr/>
        </p:nvSpPr>
        <p:spPr bwMode="auto">
          <a:xfrm>
            <a:off x="5853113" y="5681663"/>
            <a:ext cx="217805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84" tIns="45690" rIns="91384" bIns="45690">
            <a:spAutoFit/>
          </a:bodyPr>
          <a:lstStyle/>
          <a:p>
            <a:pPr algn="ctr"/>
            <a: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Marginal zone B cell, nodal (1%)</a:t>
            </a:r>
          </a:p>
        </p:txBody>
      </p:sp>
      <p:sp>
        <p:nvSpPr>
          <p:cNvPr id="14350" name="Text Box 11"/>
          <p:cNvSpPr txBox="1">
            <a:spLocks noChangeArrowheads="1"/>
          </p:cNvSpPr>
          <p:nvPr/>
        </p:nvSpPr>
        <p:spPr bwMode="auto">
          <a:xfrm>
            <a:off x="5600700" y="5895975"/>
            <a:ext cx="1730375" cy="277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84" tIns="45690" rIns="91384" bIns="45690">
            <a:spAutoFit/>
          </a:bodyPr>
          <a:lstStyle/>
          <a:p>
            <a:pPr algn="ctr"/>
            <a: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Lymphoplasmacytic (1%)</a:t>
            </a:r>
          </a:p>
        </p:txBody>
      </p:sp>
      <p:sp>
        <p:nvSpPr>
          <p:cNvPr id="18" name="Arc 12"/>
          <p:cNvSpPr>
            <a:spLocks/>
          </p:cNvSpPr>
          <p:nvPr/>
        </p:nvSpPr>
        <p:spPr bwMode="auto">
          <a:xfrm>
            <a:off x="2574925" y="4246563"/>
            <a:ext cx="2803525" cy="1890712"/>
          </a:xfrm>
          <a:custGeom>
            <a:avLst/>
            <a:gdLst>
              <a:gd name="T0" fmla="*/ 2147483647 w 32207"/>
              <a:gd name="T1" fmla="*/ 2147483647 h 21600"/>
              <a:gd name="T2" fmla="*/ 0 w 32207"/>
              <a:gd name="T3" fmla="*/ 2147483647 h 21600"/>
              <a:gd name="T4" fmla="*/ 2147483647 w 32207"/>
              <a:gd name="T5" fmla="*/ 0 h 21600"/>
              <a:gd name="T6" fmla="*/ 0 60000 65536"/>
              <a:gd name="T7" fmla="*/ 0 60000 65536"/>
              <a:gd name="T8" fmla="*/ 0 60000 65536"/>
              <a:gd name="T9" fmla="*/ 0 w 32207"/>
              <a:gd name="T10" fmla="*/ 0 h 21600"/>
              <a:gd name="T11" fmla="*/ 32207 w 322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07" h="21600" fill="none" extrusionOk="0">
                <a:moveTo>
                  <a:pt x="32207" y="18706"/>
                </a:moveTo>
                <a:cubicBezTo>
                  <a:pt x="28923" y="20601"/>
                  <a:pt x="25198" y="21599"/>
                  <a:pt x="21407" y="21600"/>
                </a:cubicBezTo>
                <a:cubicBezTo>
                  <a:pt x="10590" y="21600"/>
                  <a:pt x="1441" y="13599"/>
                  <a:pt x="-1" y="2879"/>
                </a:cubicBezTo>
              </a:path>
              <a:path w="32207" h="21600" stroke="0" extrusionOk="0">
                <a:moveTo>
                  <a:pt x="32207" y="18706"/>
                </a:moveTo>
                <a:cubicBezTo>
                  <a:pt x="28923" y="20601"/>
                  <a:pt x="25198" y="21599"/>
                  <a:pt x="21407" y="21600"/>
                </a:cubicBezTo>
                <a:cubicBezTo>
                  <a:pt x="10590" y="21600"/>
                  <a:pt x="1441" y="13599"/>
                  <a:pt x="-1" y="2879"/>
                </a:cubicBezTo>
                <a:lnTo>
                  <a:pt x="21407" y="0"/>
                </a:lnTo>
                <a:close/>
              </a:path>
            </a:pathLst>
          </a:custGeom>
          <a:solidFill>
            <a:srgbClr val="BBE0E3"/>
          </a:solidFill>
          <a:ln w="9525">
            <a:noFill/>
            <a:round/>
            <a:headEnd/>
            <a:tailEnd/>
          </a:ln>
        </p:spPr>
        <p:txBody>
          <a:bodyPr lIns="91384" tIns="45690" rIns="91384" bIns="45690"/>
          <a:lstStyle/>
          <a:p>
            <a:pPr algn="ctr">
              <a:defRPr/>
            </a:pPr>
            <a:endParaRPr lang="de-AT" sz="1200" kern="0">
              <a:solidFill>
                <a:srgbClr val="4B4F54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9" name="Arc 13"/>
          <p:cNvSpPr>
            <a:spLocks/>
          </p:cNvSpPr>
          <p:nvPr/>
        </p:nvSpPr>
        <p:spPr bwMode="auto">
          <a:xfrm>
            <a:off x="2559050" y="2460625"/>
            <a:ext cx="1879600" cy="2039938"/>
          </a:xfrm>
          <a:custGeom>
            <a:avLst/>
            <a:gdLst>
              <a:gd name="T0" fmla="*/ 2147483647 w 21600"/>
              <a:gd name="T1" fmla="*/ 2147483647 h 23286"/>
              <a:gd name="T2" fmla="*/ 2147483647 w 21600"/>
              <a:gd name="T3" fmla="*/ 0 h 23286"/>
              <a:gd name="T4" fmla="*/ 2147483647 w 21600"/>
              <a:gd name="T5" fmla="*/ 2147483647 h 23286"/>
              <a:gd name="T6" fmla="*/ 0 60000 65536"/>
              <a:gd name="T7" fmla="*/ 0 60000 65536"/>
              <a:gd name="T8" fmla="*/ 0 60000 65536"/>
              <a:gd name="T9" fmla="*/ 0 w 21600"/>
              <a:gd name="T10" fmla="*/ 0 h 23286"/>
              <a:gd name="T11" fmla="*/ 21600 w 21600"/>
              <a:gd name="T12" fmla="*/ 23286 h 23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286" fill="none" extrusionOk="0">
                <a:moveTo>
                  <a:pt x="192" y="23286"/>
                </a:moveTo>
                <a:cubicBezTo>
                  <a:pt x="64" y="22331"/>
                  <a:pt x="0" y="21369"/>
                  <a:pt x="0" y="20407"/>
                </a:cubicBezTo>
                <a:cubicBezTo>
                  <a:pt x="-1" y="11206"/>
                  <a:pt x="5827" y="3015"/>
                  <a:pt x="14520" y="0"/>
                </a:cubicBezTo>
              </a:path>
              <a:path w="21600" h="23286" stroke="0" extrusionOk="0">
                <a:moveTo>
                  <a:pt x="192" y="23286"/>
                </a:moveTo>
                <a:cubicBezTo>
                  <a:pt x="64" y="22331"/>
                  <a:pt x="0" y="21369"/>
                  <a:pt x="0" y="20407"/>
                </a:cubicBezTo>
                <a:cubicBezTo>
                  <a:pt x="-1" y="11206"/>
                  <a:pt x="5827" y="3015"/>
                  <a:pt x="14520" y="0"/>
                </a:cubicBezTo>
                <a:lnTo>
                  <a:pt x="21600" y="2040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384" tIns="45690" rIns="91384" bIns="45690"/>
          <a:lstStyle/>
          <a:p>
            <a:pPr algn="ctr">
              <a:defRPr/>
            </a:pPr>
            <a:endParaRPr lang="de-AT" sz="1200" kern="0">
              <a:solidFill>
                <a:srgbClr val="4B4F54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4353" name="Arc 14"/>
          <p:cNvSpPr>
            <a:spLocks/>
          </p:cNvSpPr>
          <p:nvPr/>
        </p:nvSpPr>
        <p:spPr bwMode="auto">
          <a:xfrm>
            <a:off x="3822700" y="2355850"/>
            <a:ext cx="1493838" cy="1890713"/>
          </a:xfrm>
          <a:custGeom>
            <a:avLst/>
            <a:gdLst>
              <a:gd name="T0" fmla="*/ 0 w 17154"/>
              <a:gd name="T1" fmla="*/ 2147483647 h 21600"/>
              <a:gd name="T2" fmla="*/ 2147483647 w 17154"/>
              <a:gd name="T3" fmla="*/ 2147483647 h 21600"/>
              <a:gd name="T4" fmla="*/ 2147483647 w 17154"/>
              <a:gd name="T5" fmla="*/ 2147483647 h 21600"/>
              <a:gd name="T6" fmla="*/ 0 60000 65536"/>
              <a:gd name="T7" fmla="*/ 0 60000 65536"/>
              <a:gd name="T8" fmla="*/ 0 60000 65536"/>
              <a:gd name="T9" fmla="*/ 0 w 17154"/>
              <a:gd name="T10" fmla="*/ 0 h 21600"/>
              <a:gd name="T11" fmla="*/ 17154 w 171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54" h="21600" fill="none" extrusionOk="0">
                <a:moveTo>
                  <a:pt x="0" y="1193"/>
                </a:moveTo>
                <a:cubicBezTo>
                  <a:pt x="2276" y="403"/>
                  <a:pt x="4669" y="-1"/>
                  <a:pt x="7080" y="0"/>
                </a:cubicBezTo>
                <a:cubicBezTo>
                  <a:pt x="10590" y="0"/>
                  <a:pt x="14048" y="855"/>
                  <a:pt x="17153" y="2493"/>
                </a:cubicBezTo>
              </a:path>
              <a:path w="17154" h="21600" stroke="0" extrusionOk="0">
                <a:moveTo>
                  <a:pt x="0" y="1193"/>
                </a:moveTo>
                <a:cubicBezTo>
                  <a:pt x="2276" y="403"/>
                  <a:pt x="4669" y="-1"/>
                  <a:pt x="7080" y="0"/>
                </a:cubicBezTo>
                <a:cubicBezTo>
                  <a:pt x="10590" y="0"/>
                  <a:pt x="14048" y="855"/>
                  <a:pt x="17153" y="2493"/>
                </a:cubicBezTo>
                <a:lnTo>
                  <a:pt x="7080" y="216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1384" tIns="45690" rIns="91384" bIns="45690"/>
          <a:lstStyle/>
          <a:p>
            <a:endParaRPr lang="es-ES"/>
          </a:p>
        </p:txBody>
      </p:sp>
      <p:sp>
        <p:nvSpPr>
          <p:cNvPr id="21" name="Arc 15"/>
          <p:cNvSpPr>
            <a:spLocks/>
          </p:cNvSpPr>
          <p:nvPr/>
        </p:nvSpPr>
        <p:spPr bwMode="auto">
          <a:xfrm>
            <a:off x="4438650" y="2574925"/>
            <a:ext cx="1412875" cy="1671638"/>
          </a:xfrm>
          <a:custGeom>
            <a:avLst/>
            <a:gdLst>
              <a:gd name="T0" fmla="*/ 2147483647 w 16227"/>
              <a:gd name="T1" fmla="*/ 0 h 19107"/>
              <a:gd name="T2" fmla="*/ 2147483647 w 16227"/>
              <a:gd name="T3" fmla="*/ 2147483647 h 19107"/>
              <a:gd name="T4" fmla="*/ 0 w 16227"/>
              <a:gd name="T5" fmla="*/ 2147483647 h 19107"/>
              <a:gd name="T6" fmla="*/ 0 60000 65536"/>
              <a:gd name="T7" fmla="*/ 0 60000 65536"/>
              <a:gd name="T8" fmla="*/ 0 60000 65536"/>
              <a:gd name="T9" fmla="*/ 0 w 16227"/>
              <a:gd name="T10" fmla="*/ 0 h 19107"/>
              <a:gd name="T11" fmla="*/ 16227 w 16227"/>
              <a:gd name="T12" fmla="*/ 19107 h 19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27" h="19107" fill="none" extrusionOk="0">
                <a:moveTo>
                  <a:pt x="10073" y="0"/>
                </a:moveTo>
                <a:cubicBezTo>
                  <a:pt x="12403" y="1228"/>
                  <a:pt x="14488" y="2871"/>
                  <a:pt x="16226" y="4850"/>
                </a:cubicBezTo>
              </a:path>
              <a:path w="16227" h="19107" stroke="0" extrusionOk="0">
                <a:moveTo>
                  <a:pt x="10073" y="0"/>
                </a:moveTo>
                <a:cubicBezTo>
                  <a:pt x="12403" y="1228"/>
                  <a:pt x="14488" y="2871"/>
                  <a:pt x="16226" y="4850"/>
                </a:cubicBezTo>
                <a:lnTo>
                  <a:pt x="0" y="19107"/>
                </a:lnTo>
                <a:close/>
              </a:path>
            </a:pathLst>
          </a:cu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 lIns="91384" tIns="45690" rIns="91384" bIns="45690"/>
          <a:lstStyle/>
          <a:p>
            <a:pPr algn="ctr">
              <a:defRPr/>
            </a:pPr>
            <a:endParaRPr lang="de-AT" sz="1200" kern="0">
              <a:solidFill>
                <a:srgbClr val="4B4F54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22" name="Arc 16"/>
          <p:cNvSpPr>
            <a:spLocks/>
          </p:cNvSpPr>
          <p:nvPr/>
        </p:nvSpPr>
        <p:spPr bwMode="auto">
          <a:xfrm>
            <a:off x="4438650" y="2998788"/>
            <a:ext cx="1774825" cy="1247775"/>
          </a:xfrm>
          <a:custGeom>
            <a:avLst/>
            <a:gdLst>
              <a:gd name="T0" fmla="*/ 2147483647 w 20390"/>
              <a:gd name="T1" fmla="*/ 0 h 14257"/>
              <a:gd name="T2" fmla="*/ 2147483647 w 20390"/>
              <a:gd name="T3" fmla="*/ 2147483647 h 14257"/>
              <a:gd name="T4" fmla="*/ 0 w 20390"/>
              <a:gd name="T5" fmla="*/ 2147483647 h 14257"/>
              <a:gd name="T6" fmla="*/ 0 60000 65536"/>
              <a:gd name="T7" fmla="*/ 0 60000 65536"/>
              <a:gd name="T8" fmla="*/ 0 60000 65536"/>
              <a:gd name="T9" fmla="*/ 0 w 20390"/>
              <a:gd name="T10" fmla="*/ 0 h 14257"/>
              <a:gd name="T11" fmla="*/ 20390 w 20390"/>
              <a:gd name="T12" fmla="*/ 14257 h 142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90" h="14257" fill="none" extrusionOk="0">
                <a:moveTo>
                  <a:pt x="16226" y="0"/>
                </a:moveTo>
                <a:cubicBezTo>
                  <a:pt x="18059" y="2086"/>
                  <a:pt x="19473" y="4506"/>
                  <a:pt x="20389" y="7128"/>
                </a:cubicBezTo>
              </a:path>
              <a:path w="20390" h="14257" stroke="0" extrusionOk="0">
                <a:moveTo>
                  <a:pt x="16226" y="0"/>
                </a:moveTo>
                <a:cubicBezTo>
                  <a:pt x="18059" y="2086"/>
                  <a:pt x="19473" y="4506"/>
                  <a:pt x="20389" y="7128"/>
                </a:cubicBezTo>
                <a:lnTo>
                  <a:pt x="0" y="14257"/>
                </a:lnTo>
                <a:close/>
              </a:path>
            </a:pathLst>
          </a:cu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lIns="91384" tIns="45690" rIns="91384" bIns="45690"/>
          <a:lstStyle/>
          <a:p>
            <a:pPr algn="ctr">
              <a:defRPr/>
            </a:pPr>
            <a:endParaRPr lang="de-AT" sz="1200" kern="0">
              <a:solidFill>
                <a:srgbClr val="4B4F54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23" name="Arc 17"/>
          <p:cNvSpPr>
            <a:spLocks/>
          </p:cNvSpPr>
          <p:nvPr/>
        </p:nvSpPr>
        <p:spPr bwMode="auto">
          <a:xfrm>
            <a:off x="4438650" y="3622675"/>
            <a:ext cx="1879600" cy="681038"/>
          </a:xfrm>
          <a:custGeom>
            <a:avLst/>
            <a:gdLst>
              <a:gd name="T0" fmla="*/ 2147483647 w 21600"/>
              <a:gd name="T1" fmla="*/ 0 h 7769"/>
              <a:gd name="T2" fmla="*/ 2147483647 w 21600"/>
              <a:gd name="T3" fmla="*/ 2147483647 h 7769"/>
              <a:gd name="T4" fmla="*/ 0 w 21600"/>
              <a:gd name="T5" fmla="*/ 2147483647 h 7769"/>
              <a:gd name="T6" fmla="*/ 0 60000 65536"/>
              <a:gd name="T7" fmla="*/ 0 60000 65536"/>
              <a:gd name="T8" fmla="*/ 0 60000 65536"/>
              <a:gd name="T9" fmla="*/ 0 w 21600"/>
              <a:gd name="T10" fmla="*/ 0 h 7769"/>
              <a:gd name="T11" fmla="*/ 21600 w 21600"/>
              <a:gd name="T12" fmla="*/ 7769 h 77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7769" fill="none" extrusionOk="0">
                <a:moveTo>
                  <a:pt x="20389" y="0"/>
                </a:moveTo>
                <a:cubicBezTo>
                  <a:pt x="21190" y="2291"/>
                  <a:pt x="21600" y="4701"/>
                  <a:pt x="21600" y="7129"/>
                </a:cubicBezTo>
                <a:cubicBezTo>
                  <a:pt x="21600" y="7342"/>
                  <a:pt x="21596" y="7555"/>
                  <a:pt x="21590" y="7768"/>
                </a:cubicBezTo>
              </a:path>
              <a:path w="21600" h="7769" stroke="0" extrusionOk="0">
                <a:moveTo>
                  <a:pt x="20389" y="0"/>
                </a:moveTo>
                <a:cubicBezTo>
                  <a:pt x="21190" y="2291"/>
                  <a:pt x="21600" y="4701"/>
                  <a:pt x="21600" y="7129"/>
                </a:cubicBezTo>
                <a:cubicBezTo>
                  <a:pt x="21600" y="7342"/>
                  <a:pt x="21596" y="7555"/>
                  <a:pt x="21590" y="7768"/>
                </a:cubicBezTo>
                <a:lnTo>
                  <a:pt x="0" y="71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91384" tIns="45690" rIns="91384" bIns="45690"/>
          <a:lstStyle/>
          <a:p>
            <a:pPr algn="ctr">
              <a:defRPr/>
            </a:pPr>
            <a:endParaRPr lang="de-AT" sz="1200" kern="0">
              <a:solidFill>
                <a:srgbClr val="4B4F54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24" name="Arc 18"/>
          <p:cNvSpPr>
            <a:spLocks/>
          </p:cNvSpPr>
          <p:nvPr/>
        </p:nvSpPr>
        <p:spPr bwMode="auto">
          <a:xfrm>
            <a:off x="4438650" y="4246563"/>
            <a:ext cx="1878013" cy="638175"/>
          </a:xfrm>
          <a:custGeom>
            <a:avLst/>
            <a:gdLst>
              <a:gd name="T0" fmla="*/ 2147483647 w 21591"/>
              <a:gd name="T1" fmla="*/ 2147483647 h 7298"/>
              <a:gd name="T2" fmla="*/ 2147483647 w 21591"/>
              <a:gd name="T3" fmla="*/ 2147483647 h 7298"/>
              <a:gd name="T4" fmla="*/ 0 w 21591"/>
              <a:gd name="T5" fmla="*/ 0 h 7298"/>
              <a:gd name="T6" fmla="*/ 0 60000 65536"/>
              <a:gd name="T7" fmla="*/ 0 60000 65536"/>
              <a:gd name="T8" fmla="*/ 0 60000 65536"/>
              <a:gd name="T9" fmla="*/ 0 w 21591"/>
              <a:gd name="T10" fmla="*/ 0 h 7298"/>
              <a:gd name="T11" fmla="*/ 21591 w 21591"/>
              <a:gd name="T12" fmla="*/ 7298 h 7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7298" fill="none" extrusionOk="0">
                <a:moveTo>
                  <a:pt x="21590" y="639"/>
                </a:moveTo>
                <a:cubicBezTo>
                  <a:pt x="21523" y="2911"/>
                  <a:pt x="21097" y="5158"/>
                  <a:pt x="20329" y="7297"/>
                </a:cubicBezTo>
              </a:path>
              <a:path w="21591" h="7298" stroke="0" extrusionOk="0">
                <a:moveTo>
                  <a:pt x="21590" y="639"/>
                </a:moveTo>
                <a:cubicBezTo>
                  <a:pt x="21523" y="2911"/>
                  <a:pt x="21097" y="5158"/>
                  <a:pt x="20329" y="7297"/>
                </a:cubicBez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  <a:ln w="9525">
            <a:noFill/>
            <a:round/>
            <a:headEnd/>
            <a:tailEnd/>
          </a:ln>
        </p:spPr>
        <p:txBody>
          <a:bodyPr lIns="91384" tIns="45690" rIns="91384" bIns="45690"/>
          <a:lstStyle/>
          <a:p>
            <a:pPr algn="ctr">
              <a:defRPr/>
            </a:pPr>
            <a:endParaRPr lang="de-AT" sz="1200" kern="0">
              <a:solidFill>
                <a:srgbClr val="4B4F54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25" name="Arc 19"/>
          <p:cNvSpPr>
            <a:spLocks/>
          </p:cNvSpPr>
          <p:nvPr/>
        </p:nvSpPr>
        <p:spPr bwMode="auto">
          <a:xfrm>
            <a:off x="4438650" y="4246563"/>
            <a:ext cx="1770063" cy="1522412"/>
          </a:xfrm>
          <a:custGeom>
            <a:avLst/>
            <a:gdLst>
              <a:gd name="T0" fmla="*/ 2147483647 w 20330"/>
              <a:gd name="T1" fmla="*/ 2147483647 h 17378"/>
              <a:gd name="T2" fmla="*/ 2147483647 w 20330"/>
              <a:gd name="T3" fmla="*/ 2147483647 h 17378"/>
              <a:gd name="T4" fmla="*/ 0 w 20330"/>
              <a:gd name="T5" fmla="*/ 0 h 17378"/>
              <a:gd name="T6" fmla="*/ 0 60000 65536"/>
              <a:gd name="T7" fmla="*/ 0 60000 65536"/>
              <a:gd name="T8" fmla="*/ 0 60000 65536"/>
              <a:gd name="T9" fmla="*/ 0 w 20330"/>
              <a:gd name="T10" fmla="*/ 0 h 17378"/>
              <a:gd name="T11" fmla="*/ 20330 w 20330"/>
              <a:gd name="T12" fmla="*/ 17378 h 17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30" h="17378" fill="none" extrusionOk="0">
                <a:moveTo>
                  <a:pt x="20329" y="7297"/>
                </a:moveTo>
                <a:cubicBezTo>
                  <a:pt x="18883" y="11327"/>
                  <a:pt x="16272" y="14835"/>
                  <a:pt x="12828" y="17378"/>
                </a:cubicBezTo>
              </a:path>
              <a:path w="20330" h="17378" stroke="0" extrusionOk="0">
                <a:moveTo>
                  <a:pt x="20329" y="7297"/>
                </a:moveTo>
                <a:cubicBezTo>
                  <a:pt x="18883" y="11327"/>
                  <a:pt x="16272" y="14835"/>
                  <a:pt x="12828" y="17378"/>
                </a:cubicBez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91384" tIns="45690" rIns="91384" bIns="45690"/>
          <a:lstStyle/>
          <a:p>
            <a:pPr algn="ctr">
              <a:defRPr/>
            </a:pPr>
            <a:endParaRPr lang="de-AT" sz="1200" kern="0">
              <a:solidFill>
                <a:srgbClr val="4B4F54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4359" name="Arc 20"/>
          <p:cNvSpPr>
            <a:spLocks/>
          </p:cNvSpPr>
          <p:nvPr/>
        </p:nvSpPr>
        <p:spPr bwMode="auto">
          <a:xfrm>
            <a:off x="4438650" y="4246563"/>
            <a:ext cx="1130300" cy="1573212"/>
          </a:xfrm>
          <a:custGeom>
            <a:avLst/>
            <a:gdLst>
              <a:gd name="T0" fmla="*/ 2147483647 w 12995"/>
              <a:gd name="T1" fmla="*/ 2147483647 h 17985"/>
              <a:gd name="T2" fmla="*/ 2147483647 w 12995"/>
              <a:gd name="T3" fmla="*/ 2147483647 h 17985"/>
              <a:gd name="T4" fmla="*/ 0 w 12995"/>
              <a:gd name="T5" fmla="*/ 0 h 17985"/>
              <a:gd name="T6" fmla="*/ 0 60000 65536"/>
              <a:gd name="T7" fmla="*/ 0 60000 65536"/>
              <a:gd name="T8" fmla="*/ 0 60000 65536"/>
              <a:gd name="T9" fmla="*/ 0 w 12995"/>
              <a:gd name="T10" fmla="*/ 0 h 17985"/>
              <a:gd name="T11" fmla="*/ 12995 w 12995"/>
              <a:gd name="T12" fmla="*/ 17985 h 179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95" h="17985" fill="none" extrusionOk="0">
                <a:moveTo>
                  <a:pt x="12994" y="17253"/>
                </a:moveTo>
                <a:cubicBezTo>
                  <a:pt x="12657" y="17507"/>
                  <a:pt x="12313" y="17751"/>
                  <a:pt x="11962" y="17985"/>
                </a:cubicBezTo>
              </a:path>
              <a:path w="12995" h="17985" stroke="0" extrusionOk="0">
                <a:moveTo>
                  <a:pt x="12994" y="17253"/>
                </a:moveTo>
                <a:cubicBezTo>
                  <a:pt x="12657" y="17507"/>
                  <a:pt x="12313" y="17751"/>
                  <a:pt x="11962" y="17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lIns="91384" tIns="45690" rIns="91384" bIns="45690"/>
          <a:lstStyle/>
          <a:p>
            <a:endParaRPr lang="es-ES"/>
          </a:p>
        </p:txBody>
      </p:sp>
      <p:sp>
        <p:nvSpPr>
          <p:cNvPr id="14360" name="Arc 21"/>
          <p:cNvSpPr>
            <a:spLocks/>
          </p:cNvSpPr>
          <p:nvPr/>
        </p:nvSpPr>
        <p:spPr bwMode="auto">
          <a:xfrm>
            <a:off x="4438650" y="4246563"/>
            <a:ext cx="1041400" cy="1636712"/>
          </a:xfrm>
          <a:custGeom>
            <a:avLst/>
            <a:gdLst>
              <a:gd name="T0" fmla="*/ 2147483647 w 11967"/>
              <a:gd name="T1" fmla="*/ 2147483647 h 18706"/>
              <a:gd name="T2" fmla="*/ 2147483647 w 11967"/>
              <a:gd name="T3" fmla="*/ 2147483647 h 18706"/>
              <a:gd name="T4" fmla="*/ 0 w 11967"/>
              <a:gd name="T5" fmla="*/ 0 h 18706"/>
              <a:gd name="T6" fmla="*/ 0 60000 65536"/>
              <a:gd name="T7" fmla="*/ 0 60000 65536"/>
              <a:gd name="T8" fmla="*/ 0 60000 65536"/>
              <a:gd name="T9" fmla="*/ 0 w 11967"/>
              <a:gd name="T10" fmla="*/ 0 h 18706"/>
              <a:gd name="T11" fmla="*/ 11967 w 11967"/>
              <a:gd name="T12" fmla="*/ 18706 h 187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67" h="18706" fill="none" extrusionOk="0">
                <a:moveTo>
                  <a:pt x="11966" y="17981"/>
                </a:moveTo>
                <a:cubicBezTo>
                  <a:pt x="11585" y="18235"/>
                  <a:pt x="11196" y="18477"/>
                  <a:pt x="10800" y="18706"/>
                </a:cubicBezTo>
              </a:path>
              <a:path w="11967" h="18706" stroke="0" extrusionOk="0">
                <a:moveTo>
                  <a:pt x="11966" y="17981"/>
                </a:moveTo>
                <a:cubicBezTo>
                  <a:pt x="11585" y="18235"/>
                  <a:pt x="11196" y="18477"/>
                  <a:pt x="10800" y="18706"/>
                </a:cubicBezTo>
                <a:lnTo>
                  <a:pt x="0" y="0"/>
                </a:lnTo>
                <a:close/>
              </a:path>
            </a:pathLst>
          </a:cu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91384" tIns="45690" rIns="91384" bIns="45690"/>
          <a:lstStyle/>
          <a:p>
            <a:endParaRPr lang="es-ES"/>
          </a:p>
        </p:txBody>
      </p:sp>
      <p:sp>
        <p:nvSpPr>
          <p:cNvPr id="14361" name="Text Box 22"/>
          <p:cNvSpPr txBox="1">
            <a:spLocks noChangeArrowheads="1"/>
          </p:cNvSpPr>
          <p:nvPr/>
        </p:nvSpPr>
        <p:spPr bwMode="auto">
          <a:xfrm>
            <a:off x="4929188" y="2058988"/>
            <a:ext cx="2014537" cy="2778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384" tIns="45690" rIns="91384" bIns="45690">
            <a:spAutoFit/>
          </a:bodyPr>
          <a:lstStyle/>
          <a:p>
            <a:pPr algn="ctr"/>
            <a: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Composite lymphomas (13%)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83FCC88B-266A-42C7-8B17-33745B11505F}" type="slidenum">
              <a:rPr lang="es-ES" sz="900">
                <a:solidFill>
                  <a:srgbClr val="4B4F54"/>
                </a:solidFill>
                <a:latin typeface="+mn-lt"/>
              </a:rPr>
              <a:pPr algn="ctr">
                <a:defRPr/>
              </a:pPr>
              <a:t>40</a:t>
            </a:fld>
            <a:endParaRPr lang="es-ES" sz="900">
              <a:solidFill>
                <a:srgbClr val="4B4F54"/>
              </a:solidFill>
              <a:latin typeface="+mn-lt"/>
            </a:endParaRPr>
          </a:p>
        </p:txBody>
      </p:sp>
      <p:sp>
        <p:nvSpPr>
          <p:cNvPr id="100355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3940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4000" b="1" smtClean="0">
                <a:solidFill>
                  <a:srgbClr val="E03E52"/>
                </a:solidFill>
              </a:rPr>
              <a:t>Tratamiento 1ª línea del paciente joven candidato a trasplante</a:t>
            </a:r>
          </a:p>
        </p:txBody>
      </p:sp>
      <p:pic>
        <p:nvPicPr>
          <p:cNvPr id="100356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  <p:sp>
        <p:nvSpPr>
          <p:cNvPr id="113667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991B4DF-1712-4E44-97EE-6BFA8CA0827E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41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113668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Esquemas de inducción</a:t>
            </a:r>
          </a:p>
        </p:txBody>
      </p:sp>
      <p:pic>
        <p:nvPicPr>
          <p:cNvPr id="113669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Content Placeholder 4"/>
          <p:cNvSpPr txBox="1">
            <a:spLocks/>
          </p:cNvSpPr>
          <p:nvPr/>
        </p:nvSpPr>
        <p:spPr bwMode="auto">
          <a:xfrm>
            <a:off x="357188" y="2470150"/>
            <a:ext cx="8318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91" rIns="91166" bIns="45591"/>
          <a:lstStyle/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Es</a:t>
            </a: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quemas alternantes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Altas dosis de citarabina</a:t>
            </a:r>
            <a:endParaRPr lang="es-ES_tradnl" altLang="en-US" sz="16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  <p:sp>
        <p:nvSpPr>
          <p:cNvPr id="116739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20B9C8-3BC1-48B3-BDCD-3B6CDF1D7C06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42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116740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Esquemas de inducción</a:t>
            </a:r>
          </a:p>
        </p:txBody>
      </p:sp>
      <p:pic>
        <p:nvPicPr>
          <p:cNvPr id="116741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3"/>
          <a:srcRect l="24974" t="16437" r="21471" b="20396"/>
          <a:stretch>
            <a:fillRect/>
          </a:stretch>
        </p:blipFill>
        <p:spPr bwMode="auto">
          <a:xfrm>
            <a:off x="1674813" y="1992313"/>
            <a:ext cx="5764212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  <p:sp>
        <p:nvSpPr>
          <p:cNvPr id="114691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E8C2324-EBF5-4DE4-AA5D-3F856EBA35DC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43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114692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Consolidación con TPH autólogo</a:t>
            </a:r>
          </a:p>
        </p:txBody>
      </p:sp>
      <p:pic>
        <p:nvPicPr>
          <p:cNvPr id="114693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3"/>
          <a:srcRect l="20964" t="12000" r="19115" b="18562"/>
          <a:stretch>
            <a:fillRect/>
          </a:stretch>
        </p:blipFill>
        <p:spPr bwMode="auto">
          <a:xfrm>
            <a:off x="1670050" y="2195513"/>
            <a:ext cx="561498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673FB2D8-CC08-4107-A3BC-80F4CBA0F486}" type="slidenum">
              <a:rPr lang="es-ES" sz="900">
                <a:solidFill>
                  <a:srgbClr val="4B4F54"/>
                </a:solidFill>
                <a:latin typeface="+mn-lt"/>
              </a:rPr>
              <a:pPr algn="ctr">
                <a:defRPr/>
              </a:pPr>
              <a:t>44</a:t>
            </a:fld>
            <a:endParaRPr lang="es-ES" sz="900">
              <a:solidFill>
                <a:srgbClr val="4B4F54"/>
              </a:solidFill>
              <a:latin typeface="+mn-lt"/>
            </a:endParaRPr>
          </a:p>
        </p:txBody>
      </p:sp>
      <p:sp>
        <p:nvSpPr>
          <p:cNvPr id="101379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3940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4000" b="1" smtClean="0">
                <a:solidFill>
                  <a:srgbClr val="E03E52"/>
                </a:solidFill>
              </a:rPr>
              <a:t>Tratamiento de la recaída en el paciente joven</a:t>
            </a:r>
          </a:p>
        </p:txBody>
      </p:sp>
      <p:pic>
        <p:nvPicPr>
          <p:cNvPr id="101380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  <p:sp>
        <p:nvSpPr>
          <p:cNvPr id="118787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694FE49-54D5-4E1C-8427-5142CD437482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45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118788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Esquema de rescate</a:t>
            </a:r>
          </a:p>
        </p:txBody>
      </p:sp>
      <p:pic>
        <p:nvPicPr>
          <p:cNvPr id="118789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0" name="Content Placeholder 4"/>
          <p:cNvSpPr txBox="1">
            <a:spLocks/>
          </p:cNvSpPr>
          <p:nvPr/>
        </p:nvSpPr>
        <p:spPr bwMode="auto">
          <a:xfrm>
            <a:off x="357188" y="2470150"/>
            <a:ext cx="83185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91" rIns="91166" bIns="45591"/>
          <a:lstStyle/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R-BAC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R-GEMOX</a:t>
            </a:r>
            <a:endParaRPr lang="es-ES_tradnl" altLang="en-US" sz="16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  <p:sp>
        <p:nvSpPr>
          <p:cNvPr id="119811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C520390-9C22-4807-84E4-660317CAF55F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46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119812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924800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Trasplante alogénico de progenitores hematopoyéticos</a:t>
            </a:r>
          </a:p>
        </p:txBody>
      </p:sp>
      <p:pic>
        <p:nvPicPr>
          <p:cNvPr id="119813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3"/>
          <a:srcRect l="31445" t="41417" r="33398" b="11188"/>
          <a:stretch>
            <a:fillRect/>
          </a:stretch>
        </p:blipFill>
        <p:spPr bwMode="auto">
          <a:xfrm>
            <a:off x="2422525" y="2749550"/>
            <a:ext cx="428625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3182938" y="2330450"/>
            <a:ext cx="310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SUPERVIVENCIA GLOBAL</a:t>
            </a:r>
          </a:p>
        </p:txBody>
      </p:sp>
      <p:sp>
        <p:nvSpPr>
          <p:cNvPr id="119817" name="ZoneTexte 6"/>
          <p:cNvSpPr txBox="1">
            <a:spLocks noChangeArrowheads="1"/>
          </p:cNvSpPr>
          <p:nvPr/>
        </p:nvSpPr>
        <p:spPr bwMode="auto">
          <a:xfrm>
            <a:off x="8397875" y="6561138"/>
            <a:ext cx="54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EBMT</a:t>
            </a:r>
            <a:endParaRPr lang="es-ES" altLang="en-US" sz="1200">
              <a:solidFill>
                <a:srgbClr val="4B4F54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21660CB6-0982-4BB3-AAEA-B5096C43C939}" type="slidenum">
              <a:rPr lang="es-ES" sz="900">
                <a:solidFill>
                  <a:srgbClr val="4B4F54"/>
                </a:solidFill>
                <a:latin typeface="+mn-lt"/>
              </a:rPr>
              <a:pPr algn="ctr">
                <a:defRPr/>
              </a:pPr>
              <a:t>47</a:t>
            </a:fld>
            <a:endParaRPr lang="es-ES" sz="900">
              <a:solidFill>
                <a:srgbClr val="4B4F54"/>
              </a:solidFill>
              <a:latin typeface="+mn-lt"/>
            </a:endParaRPr>
          </a:p>
        </p:txBody>
      </p:sp>
      <p:sp>
        <p:nvSpPr>
          <p:cNvPr id="117763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3940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4000" b="1" smtClean="0">
                <a:solidFill>
                  <a:srgbClr val="E03E52"/>
                </a:solidFill>
              </a:rPr>
              <a:t>Tratamiento 1ª línea del paciente mayor o no candidato a trasplante</a:t>
            </a:r>
          </a:p>
        </p:txBody>
      </p:sp>
      <p:pic>
        <p:nvPicPr>
          <p:cNvPr id="117764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Evaluación de comorbilidades</a:t>
            </a:r>
          </a:p>
        </p:txBody>
      </p:sp>
      <p:sp>
        <p:nvSpPr>
          <p:cNvPr id="36866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EA10F2A-C376-4D61-8056-A316FBAA6ED4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48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36867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Relación de la edad con las comorbilidades</a:t>
            </a:r>
          </a:p>
        </p:txBody>
      </p:sp>
      <p:pic>
        <p:nvPicPr>
          <p:cNvPr id="36868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662" name="Group 30"/>
          <p:cNvGraphicFramePr>
            <a:graphicFrameLocks noGrp="1"/>
          </p:cNvGraphicFramePr>
          <p:nvPr/>
        </p:nvGraphicFramePr>
        <p:xfrm>
          <a:off x="5060950" y="2501900"/>
          <a:ext cx="3524250" cy="2176463"/>
        </p:xfrm>
        <a:graphic>
          <a:graphicData uri="http://schemas.openxmlformats.org/drawingml/2006/table">
            <a:tbl>
              <a:tblPr/>
              <a:tblGrid>
                <a:gridCol w="1144588"/>
                <a:gridCol w="2379662"/>
              </a:tblGrid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Age at diagnosis (years)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008" marR="36008" marT="36003" marB="36003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Mean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coexisting medical conditions per patient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(all cancer types, n)</a:t>
                      </a:r>
                    </a:p>
                  </a:txBody>
                  <a:tcPr marL="36008" marR="36008" marT="36003" marB="3600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≤ 54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36008" marR="36008" marT="36003" marB="36003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8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n/a</a:t>
                      </a:r>
                    </a:p>
                  </a:txBody>
                  <a:tcPr marL="36008" marR="36008" marT="36003" marB="3600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8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55–64</a:t>
                      </a:r>
                    </a:p>
                  </a:txBody>
                  <a:tcPr marL="36008" marR="36008" marT="36003" marB="36003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2.9</a:t>
                      </a:r>
                    </a:p>
                  </a:txBody>
                  <a:tcPr marL="36008" marR="36008" marT="36003" marB="3600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65–74</a:t>
                      </a:r>
                    </a:p>
                  </a:txBody>
                  <a:tcPr marL="36008" marR="36008" marT="36003" marB="36003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8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3.6</a:t>
                      </a:r>
                    </a:p>
                  </a:txBody>
                  <a:tcPr marL="36008" marR="36008" marT="36003" marB="3600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8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  <a:sym typeface="Symbol" pitchFamily="18" charset="2"/>
                        </a:rPr>
                        <a:t>≥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75</a:t>
                      </a:r>
                    </a:p>
                  </a:txBody>
                  <a:tcPr marL="36008" marR="36008" marT="36003" marB="3600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charset="0"/>
                        </a:rPr>
                        <a:t>4.2</a:t>
                      </a:r>
                    </a:p>
                  </a:txBody>
                  <a:tcPr marL="36008" marR="36008" marT="36003" marB="3600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F"/>
                    </a:solidFill>
                  </a:tcPr>
                </a:tc>
              </a:tr>
            </a:tbl>
          </a:graphicData>
        </a:graphic>
      </p:graphicFrame>
      <p:sp>
        <p:nvSpPr>
          <p:cNvPr id="36888" name="Rectangle 32"/>
          <p:cNvSpPr>
            <a:spLocks noChangeArrowheads="1"/>
          </p:cNvSpPr>
          <p:nvPr/>
        </p:nvSpPr>
        <p:spPr bwMode="auto">
          <a:xfrm>
            <a:off x="696913" y="2376488"/>
            <a:ext cx="3870325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alibri" pitchFamily="34" charset="0"/>
              </a:rPr>
              <a:t>- Los pacientes mayores suelen tener comorbilidades</a:t>
            </a:r>
          </a:p>
          <a:p>
            <a:r>
              <a:rPr lang="en-US" sz="2400">
                <a:latin typeface="Calibri" pitchFamily="34" charset="0"/>
              </a:rPr>
              <a:t>- Para evaluar su severidad y número se utilizan escalas globales de valoración como el </a:t>
            </a:r>
            <a:r>
              <a:rPr lang="en-US" sz="2800" b="1">
                <a:solidFill>
                  <a:srgbClr val="E03E52"/>
                </a:solidFill>
                <a:latin typeface="Calibri" pitchFamily="34" charset="0"/>
              </a:rPr>
              <a:t>CIRS</a:t>
            </a:r>
            <a:endParaRPr lang="en-GB" sz="2800" b="1">
              <a:solidFill>
                <a:srgbClr val="E03E5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Evaluación de comorbilidades</a:t>
            </a:r>
          </a:p>
        </p:txBody>
      </p:sp>
      <p:sp>
        <p:nvSpPr>
          <p:cNvPr id="37890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41F99C2-BE17-45EF-B28F-8883AF10E4F2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49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37891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Escala CIRS: </a:t>
            </a:r>
            <a:r>
              <a:rPr lang="es-ES" sz="2000" b="1" smtClean="0"/>
              <a:t>CUMULATIVE ILLNESS RATING SCALE</a:t>
            </a:r>
            <a:r>
              <a:rPr lang="es-ES" sz="2000" smtClean="0"/>
              <a:t> </a:t>
            </a:r>
          </a:p>
        </p:txBody>
      </p:sp>
      <p:pic>
        <p:nvPicPr>
          <p:cNvPr id="37892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5068888" y="2532063"/>
            <a:ext cx="3808412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0 - No Problem </a:t>
            </a:r>
          </a:p>
          <a:p>
            <a:r>
              <a:rPr lang="es-ES">
                <a:latin typeface="Calibri" pitchFamily="34" charset="0"/>
              </a:rPr>
              <a:t>1 - Current mild problem or past significant problem </a:t>
            </a:r>
          </a:p>
          <a:p>
            <a:r>
              <a:rPr lang="es-ES">
                <a:latin typeface="Calibri" pitchFamily="34" charset="0"/>
              </a:rPr>
              <a:t>2 - Moderate disability or morbidity/requires "first line" therapy </a:t>
            </a:r>
          </a:p>
          <a:p>
            <a:r>
              <a:rPr lang="es-ES">
                <a:latin typeface="Calibri" pitchFamily="34" charset="0"/>
              </a:rPr>
              <a:t>3 - Severe/constant significant disability/"uncontrollable" chronic problems </a:t>
            </a:r>
          </a:p>
          <a:p>
            <a:r>
              <a:rPr lang="es-ES">
                <a:latin typeface="Calibri" pitchFamily="34" charset="0"/>
              </a:rPr>
              <a:t>4 - Extremely Severe/immediate treatment required/end organ failure/severe impairment in function </a:t>
            </a:r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296863" y="2112963"/>
            <a:ext cx="4572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HEART</a:t>
            </a:r>
          </a:p>
          <a:p>
            <a:r>
              <a:rPr lang="es-ES" b="1">
                <a:latin typeface="Calibri" pitchFamily="34" charset="0"/>
              </a:rPr>
              <a:t>VASCULAR</a:t>
            </a:r>
          </a:p>
          <a:p>
            <a:r>
              <a:rPr lang="es-ES" b="1">
                <a:latin typeface="Calibri" pitchFamily="34" charset="0"/>
              </a:rPr>
              <a:t>HEMATOPOIETIC</a:t>
            </a:r>
          </a:p>
          <a:p>
            <a:r>
              <a:rPr lang="es-ES" b="1">
                <a:latin typeface="Calibri" pitchFamily="34" charset="0"/>
              </a:rPr>
              <a:t>RESPIRATORY</a:t>
            </a:r>
          </a:p>
          <a:p>
            <a:r>
              <a:rPr lang="es-ES" b="1">
                <a:latin typeface="Calibri" pitchFamily="34" charset="0"/>
              </a:rPr>
              <a:t>EYES, EARS, NOSE AND THROAT AND LARYNX</a:t>
            </a:r>
          </a:p>
          <a:p>
            <a:r>
              <a:rPr lang="es-ES" b="1">
                <a:latin typeface="Calibri" pitchFamily="34" charset="0"/>
              </a:rPr>
              <a:t>UPPER GI</a:t>
            </a:r>
          </a:p>
          <a:p>
            <a:r>
              <a:rPr lang="es-ES" b="1">
                <a:latin typeface="Calibri" pitchFamily="34" charset="0"/>
              </a:rPr>
              <a:t>LOWER GI</a:t>
            </a:r>
          </a:p>
          <a:p>
            <a:r>
              <a:rPr lang="es-ES" b="1">
                <a:latin typeface="Calibri" pitchFamily="34" charset="0"/>
              </a:rPr>
              <a:t>LIVER</a:t>
            </a:r>
          </a:p>
          <a:p>
            <a:r>
              <a:rPr lang="es-ES" b="1">
                <a:latin typeface="Calibri" pitchFamily="34" charset="0"/>
              </a:rPr>
              <a:t>RENAL</a:t>
            </a:r>
          </a:p>
          <a:p>
            <a:r>
              <a:rPr lang="es-ES" b="1">
                <a:latin typeface="Calibri" pitchFamily="34" charset="0"/>
              </a:rPr>
              <a:t>GENITOURINARY</a:t>
            </a:r>
          </a:p>
          <a:p>
            <a:r>
              <a:rPr lang="es-ES" b="1">
                <a:latin typeface="Calibri" pitchFamily="34" charset="0"/>
              </a:rPr>
              <a:t>MUSCULOSKELETAL/INTEGUMENT</a:t>
            </a:r>
          </a:p>
          <a:p>
            <a:r>
              <a:rPr lang="es-ES" b="1">
                <a:latin typeface="Calibri" pitchFamily="34" charset="0"/>
              </a:rPr>
              <a:t>NEUROLOGICAL</a:t>
            </a:r>
          </a:p>
          <a:p>
            <a:r>
              <a:rPr lang="es-ES" b="1">
                <a:latin typeface="Calibri" pitchFamily="34" charset="0"/>
              </a:rPr>
              <a:t>ENDOCRINE/METABOLIC AND BREAST</a:t>
            </a:r>
          </a:p>
          <a:p>
            <a:r>
              <a:rPr lang="es-ES" b="1">
                <a:latin typeface="Calibri" pitchFamily="34" charset="0"/>
              </a:rPr>
              <a:t>PSYCHIATRIC ILLNESS</a:t>
            </a: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Epidemiología del LCM</a:t>
            </a:r>
          </a:p>
        </p:txBody>
      </p:sp>
      <p:sp>
        <p:nvSpPr>
          <p:cNvPr id="15362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7EC0AEC-7E8D-44E6-AFAF-CA47B3F2D1B6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5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15363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El LCM es una patología más frecuente en pacientes de edad avanzada</a:t>
            </a:r>
          </a:p>
        </p:txBody>
      </p:sp>
      <p:pic>
        <p:nvPicPr>
          <p:cNvPr id="15364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Content Placeholder 4"/>
          <p:cNvSpPr txBox="1">
            <a:spLocks/>
          </p:cNvSpPr>
          <p:nvPr/>
        </p:nvSpPr>
        <p:spPr bwMode="auto">
          <a:xfrm>
            <a:off x="357188" y="2432050"/>
            <a:ext cx="83185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91" rIns="91166" bIns="45591"/>
          <a:lstStyle/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Incidencia 2-3 casos/100 000 habitantes/año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Edad mediana 63 años, ratio H:M 3:1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Estadio </a:t>
            </a:r>
            <a:r>
              <a:rPr lang="es-ES_tradnl" altLang="en-US" sz="2400" b="1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avanzado</a:t>
            </a: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 (&gt;90% estadios III/IV), síntomas B, afectación extraganglionar (médula ósea, GI, SNC), esplenomegalia</a:t>
            </a:r>
          </a:p>
          <a:p>
            <a:pPr marL="228600" indent="-228600">
              <a:spcBef>
                <a:spcPts val="2000"/>
              </a:spcBef>
              <a:buClr>
                <a:srgbClr val="09357A"/>
              </a:buClr>
              <a:buFontTx/>
              <a:buChar char="•"/>
            </a:pPr>
            <a:r>
              <a:rPr lang="es-ES_tradnl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Mediana supervivencia 2-3 año</a:t>
            </a:r>
            <a:r>
              <a:rPr lang="en-US" altLang="en-US" sz="24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s</a:t>
            </a:r>
            <a:endParaRPr lang="es-ES_tradnl" altLang="en-US" sz="24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Evaluación de fragilidad</a:t>
            </a:r>
          </a:p>
        </p:txBody>
      </p:sp>
      <p:sp>
        <p:nvSpPr>
          <p:cNvPr id="38914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FD9CDE3-9874-4BB1-9491-D720F57580E7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50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38915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Escala G8</a:t>
            </a:r>
            <a:endParaRPr lang="es-ES" sz="2000" smtClean="0"/>
          </a:p>
        </p:txBody>
      </p:sp>
      <p:pic>
        <p:nvPicPr>
          <p:cNvPr id="38916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922338" y="4800600"/>
            <a:ext cx="6851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PUNTUACIÓN MÁXIMA: 17 PUNTOS</a:t>
            </a:r>
          </a:p>
          <a:p>
            <a:r>
              <a:rPr lang="es-ES">
                <a:latin typeface="Calibri" pitchFamily="34" charset="0"/>
              </a:rPr>
              <a:t>PUNTUACIÓN OBTENIDA &lt; 14: FRAGILIDAD. SE RECOMIENDA EVALUACIÓN GERIÁTRICA INTEGRAL </a:t>
            </a: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690563" y="2112963"/>
            <a:ext cx="53228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PÉRDIDA DE APETITO (ULTIMOS 3 MESES)</a:t>
            </a:r>
          </a:p>
          <a:p>
            <a:r>
              <a:rPr lang="es-ES" b="1">
                <a:latin typeface="Calibri" pitchFamily="34" charset="0"/>
              </a:rPr>
              <a:t>PÉRDIDA DE PESO (ÚLTIMOS 3 MESES)</a:t>
            </a:r>
          </a:p>
          <a:p>
            <a:r>
              <a:rPr lang="es-ES" b="1">
                <a:latin typeface="Calibri" pitchFamily="34" charset="0"/>
              </a:rPr>
              <a:t>MOVILIDAD</a:t>
            </a:r>
          </a:p>
          <a:p>
            <a:r>
              <a:rPr lang="es-ES" b="1">
                <a:latin typeface="Calibri" pitchFamily="34" charset="0"/>
              </a:rPr>
              <a:t>ANSIEDAD DEPRESIÓN</a:t>
            </a:r>
          </a:p>
          <a:p>
            <a:r>
              <a:rPr lang="es-ES" b="1">
                <a:latin typeface="Calibri" pitchFamily="34" charset="0"/>
              </a:rPr>
              <a:t>INDICE MASA CORPORAL</a:t>
            </a:r>
          </a:p>
          <a:p>
            <a:r>
              <a:rPr lang="es-ES" b="1">
                <a:latin typeface="Calibri" pitchFamily="34" charset="0"/>
              </a:rPr>
              <a:t>POLIFARMACIA (&gt;3 FÁRMACOS)</a:t>
            </a:r>
          </a:p>
          <a:p>
            <a:r>
              <a:rPr lang="es-ES" b="1">
                <a:latin typeface="Calibri" pitchFamily="34" charset="0"/>
              </a:rPr>
              <a:t>COMO SE SIENTE RESPECTO A LA GENTE DE SU EDAD</a:t>
            </a:r>
          </a:p>
          <a:p>
            <a:r>
              <a:rPr lang="es-ES" b="1">
                <a:latin typeface="Calibri" pitchFamily="34" charset="0"/>
              </a:rPr>
              <a:t>EDAD (&lt;80,80-85,&gt;85)</a:t>
            </a: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4"/>
          <p:cNvSpPr txBox="1">
            <a:spLocks/>
          </p:cNvSpPr>
          <p:nvPr/>
        </p:nvSpPr>
        <p:spPr bwMode="auto">
          <a:xfrm>
            <a:off x="698500" y="1649413"/>
            <a:ext cx="7161213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E03E52"/>
                </a:solidFill>
                <a:latin typeface="+mn-lt"/>
                <a:cs typeface="+mn-cs"/>
              </a:rPr>
              <a:t>R-CHOP +/- </a:t>
            </a:r>
            <a:r>
              <a:rPr lang="es-ES" sz="2400" b="1" dirty="0" err="1">
                <a:solidFill>
                  <a:srgbClr val="E03E52"/>
                </a:solidFill>
                <a:latin typeface="+mn-lt"/>
                <a:cs typeface="+mn-cs"/>
              </a:rPr>
              <a:t>Rituximab</a:t>
            </a:r>
            <a:r>
              <a:rPr lang="es-ES" sz="2400" b="1" dirty="0">
                <a:solidFill>
                  <a:srgbClr val="E03E52"/>
                </a:solidFill>
                <a:latin typeface="+mn-lt"/>
                <a:cs typeface="+mn-cs"/>
              </a:rPr>
              <a:t> de mantenimiento</a:t>
            </a:r>
          </a:p>
        </p:txBody>
      </p:sp>
      <p:sp>
        <p:nvSpPr>
          <p:cNvPr id="102404" name="4 Rectángulo"/>
          <p:cNvSpPr>
            <a:spLocks noChangeArrowheads="1"/>
          </p:cNvSpPr>
          <p:nvPr/>
        </p:nvSpPr>
        <p:spPr bwMode="auto">
          <a:xfrm>
            <a:off x="5840413" y="6510338"/>
            <a:ext cx="3232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Calibri" pitchFamily="34" charset="0"/>
              </a:rPr>
              <a:t>Kluin-Nelemans N Engl J Med 2012; 367:520-531</a:t>
            </a:r>
          </a:p>
        </p:txBody>
      </p:sp>
      <p:pic>
        <p:nvPicPr>
          <p:cNvPr id="102405" name="Picture 2"/>
          <p:cNvPicPr>
            <a:picLocks noChangeAspect="1" noChangeArrowheads="1"/>
          </p:cNvPicPr>
          <p:nvPr/>
        </p:nvPicPr>
        <p:blipFill>
          <a:blip r:embed="rId2"/>
          <a:srcRect l="47461" t="24902" r="7422" b="34814"/>
          <a:stretch>
            <a:fillRect/>
          </a:stretch>
        </p:blipFill>
        <p:spPr bwMode="auto">
          <a:xfrm>
            <a:off x="88900" y="2524125"/>
            <a:ext cx="44005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3"/>
          <p:cNvPicPr>
            <a:picLocks noChangeAspect="1" noChangeArrowheads="1"/>
          </p:cNvPicPr>
          <p:nvPr/>
        </p:nvPicPr>
        <p:blipFill>
          <a:blip r:embed="rId3"/>
          <a:srcRect l="47070" t="55664" r="13672" b="5322"/>
          <a:stretch>
            <a:fillRect/>
          </a:stretch>
        </p:blipFill>
        <p:spPr bwMode="auto">
          <a:xfrm>
            <a:off x="4643438" y="2452688"/>
            <a:ext cx="4157662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Título 1"/>
          <p:cNvSpPr>
            <a:spLocks/>
          </p:cNvSpPr>
          <p:nvPr/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s-ES" sz="280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4"/>
          <p:cNvSpPr txBox="1">
            <a:spLocks/>
          </p:cNvSpPr>
          <p:nvPr/>
        </p:nvSpPr>
        <p:spPr bwMode="auto">
          <a:xfrm>
            <a:off x="698500" y="1611313"/>
            <a:ext cx="7161213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E03E52"/>
                </a:solidFill>
                <a:latin typeface="+mn-lt"/>
                <a:cs typeface="+mn-cs"/>
              </a:rPr>
              <a:t>R-</a:t>
            </a:r>
            <a:r>
              <a:rPr lang="es-ES" sz="2400" b="1" dirty="0" err="1">
                <a:solidFill>
                  <a:srgbClr val="E03E52"/>
                </a:solidFill>
                <a:latin typeface="+mn-lt"/>
                <a:cs typeface="+mn-cs"/>
              </a:rPr>
              <a:t>Bendamustina</a:t>
            </a:r>
            <a:endParaRPr lang="es-ES" sz="2400" b="1" dirty="0">
              <a:solidFill>
                <a:srgbClr val="E03E52"/>
              </a:solidFill>
              <a:latin typeface="+mn-lt"/>
              <a:cs typeface="+mn-cs"/>
            </a:endParaRPr>
          </a:p>
        </p:txBody>
      </p:sp>
      <p:sp>
        <p:nvSpPr>
          <p:cNvPr id="103428" name="4 Rectángulo"/>
          <p:cNvSpPr>
            <a:spLocks noChangeArrowheads="1"/>
          </p:cNvSpPr>
          <p:nvPr/>
        </p:nvSpPr>
        <p:spPr bwMode="auto">
          <a:xfrm>
            <a:off x="5589588" y="6438900"/>
            <a:ext cx="3411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latin typeface="Calibri" pitchFamily="34" charset="0"/>
              </a:rPr>
              <a:t>Rummel MJ. Lancet. 2013 Apr 6;381(9873):1203-10</a:t>
            </a:r>
            <a:endParaRPr lang="es-ES" sz="1200">
              <a:latin typeface="Calibri" pitchFamily="34" charset="0"/>
            </a:endParaRPr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/>
          <a:srcRect l="17188" t="25000" r="10938" b="6250"/>
          <a:stretch>
            <a:fillRect/>
          </a:stretch>
        </p:blipFill>
        <p:spPr bwMode="auto">
          <a:xfrm>
            <a:off x="1701800" y="2085975"/>
            <a:ext cx="59436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84213" y="3284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/>
              <a:t>PFS</a:t>
            </a:r>
          </a:p>
        </p:txBody>
      </p:sp>
      <p:sp>
        <p:nvSpPr>
          <p:cNvPr id="103431" name="Título 1"/>
          <p:cNvSpPr>
            <a:spLocks/>
          </p:cNvSpPr>
          <p:nvPr/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s-ES" sz="280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4"/>
          <p:cNvSpPr txBox="1">
            <a:spLocks/>
          </p:cNvSpPr>
          <p:nvPr/>
        </p:nvSpPr>
        <p:spPr bwMode="auto">
          <a:xfrm>
            <a:off x="698500" y="1611313"/>
            <a:ext cx="7161213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200" b="1">
                <a:solidFill>
                  <a:srgbClr val="E03E52"/>
                </a:solidFill>
                <a:latin typeface="Calibri" pitchFamily="34" charset="0"/>
              </a:rPr>
              <a:t>VR-CAP</a:t>
            </a:r>
          </a:p>
        </p:txBody>
      </p:sp>
      <p:sp>
        <p:nvSpPr>
          <p:cNvPr id="104454" name="Título 1"/>
          <p:cNvSpPr>
            <a:spLocks/>
          </p:cNvSpPr>
          <p:nvPr/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s-ES" sz="280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  <p:pic>
        <p:nvPicPr>
          <p:cNvPr id="104455" name="Picture 2"/>
          <p:cNvPicPr>
            <a:picLocks noChangeAspect="1" noChangeArrowheads="1"/>
          </p:cNvPicPr>
          <p:nvPr/>
        </p:nvPicPr>
        <p:blipFill>
          <a:blip r:embed="rId2"/>
          <a:srcRect l="6172" t="18466" r="48515" b="37500"/>
          <a:stretch>
            <a:fillRect/>
          </a:stretch>
        </p:blipFill>
        <p:spPr bwMode="auto">
          <a:xfrm>
            <a:off x="12700" y="2147888"/>
            <a:ext cx="55245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8 CuadroTexto"/>
          <p:cNvSpPr txBox="1">
            <a:spLocks noChangeArrowheads="1"/>
          </p:cNvSpPr>
          <p:nvPr/>
        </p:nvSpPr>
        <p:spPr bwMode="auto">
          <a:xfrm>
            <a:off x="5738813" y="2878138"/>
            <a:ext cx="32670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_tradnl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Mediana de seguimiento de 40 meses: 298 (61%) eventos de SLP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sz="1600" b="1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Mejoría del 59% </a:t>
            </a:r>
            <a:r>
              <a:rPr lang="es-ES_tradnl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con VRCAP vs RCHOP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Mediana SLP por investigador fue de 30,7 vs 16,1 meses con VRCAP vs RCHOP; 307 (63%) eventos; HR 0,51, p</a:t>
            </a:r>
            <a:r>
              <a:rPr lang="es-ES_tradnl" sz="1600">
                <a:solidFill>
                  <a:srgbClr val="505050"/>
                </a:solidFill>
                <a:latin typeface="Calibri" pitchFamily="34" charset="0"/>
              </a:rPr>
              <a:t>‹0,001;96% mejoría con VRCAP</a:t>
            </a:r>
            <a:r>
              <a:rPr lang="es-ES_tradnl" sz="1600">
                <a:solidFill>
                  <a:srgbClr val="505050"/>
                </a:solidFill>
                <a:latin typeface="Calibri" pitchFamily="34" charset="0"/>
                <a:ea typeface="MS PGothic" pitchFamily="34" charset="-128"/>
              </a:rPr>
              <a:t> </a:t>
            </a:r>
            <a:endParaRPr lang="en-US" sz="1600">
              <a:solidFill>
                <a:srgbClr val="50505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4"/>
          <p:cNvSpPr txBox="1">
            <a:spLocks/>
          </p:cNvSpPr>
          <p:nvPr/>
        </p:nvSpPr>
        <p:spPr bwMode="auto">
          <a:xfrm>
            <a:off x="698500" y="1611313"/>
            <a:ext cx="7161213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200" b="1">
                <a:solidFill>
                  <a:srgbClr val="E03E52"/>
                </a:solidFill>
                <a:latin typeface="Calibri" pitchFamily="34" charset="0"/>
              </a:rPr>
              <a:t>VR-CAP</a:t>
            </a:r>
          </a:p>
        </p:txBody>
      </p:sp>
      <p:sp>
        <p:nvSpPr>
          <p:cNvPr id="105475" name="Título 1"/>
          <p:cNvSpPr>
            <a:spLocks/>
          </p:cNvSpPr>
          <p:nvPr/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s-ES" sz="280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  <p:graphicFrame>
        <p:nvGraphicFramePr>
          <p:cNvPr id="56370" name="Group 50"/>
          <p:cNvGraphicFramePr>
            <a:graphicFrameLocks noGrp="1"/>
          </p:cNvGraphicFramePr>
          <p:nvPr/>
        </p:nvGraphicFramePr>
        <p:xfrm>
          <a:off x="684213" y="2179638"/>
          <a:ext cx="8137525" cy="3265487"/>
        </p:xfrm>
        <a:graphic>
          <a:graphicData uri="http://schemas.openxmlformats.org/drawingml/2006/table">
            <a:tbl>
              <a:tblPr/>
              <a:tblGrid>
                <a:gridCol w="3308350"/>
                <a:gridCol w="1185862"/>
                <a:gridCol w="1104900"/>
                <a:gridCol w="1323975"/>
                <a:gridCol w="1214438"/>
              </a:tblGrid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Población con respuesta-evaluable, N=457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R-CHOP N=228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VR-CAP N=229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RG /HR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Valor de p </a:t>
                      </a:r>
                      <a:r>
                        <a:rPr kumimoji="0" lang="es-ES_tradn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(significación estadística)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RC+RCnc, médula ósea/LDH comprobada, 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1,29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0,007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RG (</a:t>
                      </a: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RC+RCnc+RP)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0,275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Mediana de tiempo hasta respuesta inicial, meses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1,54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&lt;0,001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Mediana de duración de la respuesta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RC+RCnc+RP), meses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15,1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36,5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pacientes con RC+RCnc *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18,0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42,1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sp>
        <p:nvSpPr>
          <p:cNvPr id="56371" name="Text Box 51"/>
          <p:cNvSpPr txBox="1">
            <a:spLocks noChangeArrowheads="1"/>
          </p:cNvSpPr>
          <p:nvPr/>
        </p:nvSpPr>
        <p:spPr bwMode="auto">
          <a:xfrm>
            <a:off x="2124075" y="5661025"/>
            <a:ext cx="53276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/>
              <a:t>Más RC (53% vs 42%)</a:t>
            </a:r>
          </a:p>
          <a:p>
            <a:pPr algn="ctr">
              <a:spcBef>
                <a:spcPct val="50000"/>
              </a:spcBef>
              <a:defRPr/>
            </a:pPr>
            <a:r>
              <a:rPr lang="es-ES"/>
              <a:t>Mayor Duración Respuesta (42.1m vs 18.0m)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06E5DF6-B28C-4D34-A953-90EB31AD3F31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55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107523" name="Marcador de texto 4"/>
          <p:cNvSpPr txBox="1">
            <a:spLocks/>
          </p:cNvSpPr>
          <p:nvPr/>
        </p:nvSpPr>
        <p:spPr bwMode="auto">
          <a:xfrm>
            <a:off x="698500" y="1484313"/>
            <a:ext cx="71612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200" b="1">
                <a:solidFill>
                  <a:srgbClr val="E03E52"/>
                </a:solidFill>
                <a:latin typeface="Calibri" pitchFamily="34" charset="0"/>
              </a:rPr>
              <a:t>BRiVD (estudio LYSA)</a:t>
            </a:r>
          </a:p>
        </p:txBody>
      </p:sp>
      <p:sp>
        <p:nvSpPr>
          <p:cNvPr id="107525" name="6 CuadroTexto"/>
          <p:cNvSpPr txBox="1">
            <a:spLocks noChangeArrowheads="1"/>
          </p:cNvSpPr>
          <p:nvPr/>
        </p:nvSpPr>
        <p:spPr bwMode="auto">
          <a:xfrm>
            <a:off x="323850" y="1916113"/>
            <a:ext cx="864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accent1"/>
                </a:solidFill>
                <a:latin typeface="Verdana" pitchFamily="34" charset="0"/>
              </a:rPr>
              <a:t>Estudio Fase II prospectivo para evaluar SLP en pacientes con LCM no tratados previamente </a:t>
            </a:r>
            <a:r>
              <a:rPr lang="en-US">
                <a:solidFill>
                  <a:schemeClr val="accent1"/>
                </a:solidFill>
                <a:latin typeface="Verdana" pitchFamily="34" charset="0"/>
              </a:rPr>
              <a:t>&gt;65 años o no candidatos a trasplante</a:t>
            </a:r>
          </a:p>
        </p:txBody>
      </p:sp>
      <p:sp>
        <p:nvSpPr>
          <p:cNvPr id="107526" name="TextBox 2"/>
          <p:cNvSpPr txBox="1">
            <a:spLocks noChangeArrowheads="1"/>
          </p:cNvSpPr>
          <p:nvPr/>
        </p:nvSpPr>
        <p:spPr bwMode="auto">
          <a:xfrm>
            <a:off x="6156325" y="6437313"/>
            <a:ext cx="2808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310" tIns="32155" rIns="64310" bIns="32155">
            <a:spAutoFit/>
          </a:bodyPr>
          <a:lstStyle/>
          <a:p>
            <a:r>
              <a:rPr lang="en-US" sz="1100"/>
              <a:t>Gressin et al.,  ASH 2013 Abstract 370</a:t>
            </a:r>
          </a:p>
        </p:txBody>
      </p:sp>
      <p:sp>
        <p:nvSpPr>
          <p:cNvPr id="107527" name="7 Elipse"/>
          <p:cNvSpPr>
            <a:spLocks noChangeArrowheads="1"/>
          </p:cNvSpPr>
          <p:nvPr/>
        </p:nvSpPr>
        <p:spPr bwMode="auto">
          <a:xfrm>
            <a:off x="2771775" y="2784475"/>
            <a:ext cx="2305050" cy="936625"/>
          </a:xfrm>
          <a:prstGeom prst="ellipse">
            <a:avLst/>
          </a:prstGeom>
          <a:solidFill>
            <a:schemeClr val="accent1">
              <a:alpha val="3215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1400">
                <a:solidFill>
                  <a:schemeClr val="accent1"/>
                </a:solidFill>
                <a:latin typeface="Verdana" pitchFamily="34" charset="0"/>
              </a:rPr>
              <a:t>6 ciclos máx si responden tras 4 ciclos</a:t>
            </a:r>
            <a:endParaRPr lang="en-US" sz="14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7528" name="8 CuadroTexto"/>
          <p:cNvSpPr txBox="1">
            <a:spLocks noChangeArrowheads="1"/>
          </p:cNvSpPr>
          <p:nvPr/>
        </p:nvSpPr>
        <p:spPr bwMode="auto">
          <a:xfrm>
            <a:off x="436563" y="3057525"/>
            <a:ext cx="259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latin typeface="Verdana" pitchFamily="34" charset="0"/>
              </a:rPr>
              <a:t>N= 76 pacientes</a:t>
            </a:r>
            <a:endParaRPr lang="en-US" b="1">
              <a:latin typeface="Verdana" pitchFamily="34" charset="0"/>
            </a:endParaRPr>
          </a:p>
        </p:txBody>
      </p:sp>
      <p:graphicFrame>
        <p:nvGraphicFramePr>
          <p:cNvPr id="89132" name="Group 44"/>
          <p:cNvGraphicFramePr>
            <a:graphicFrameLocks noGrp="1"/>
          </p:cNvGraphicFramePr>
          <p:nvPr/>
        </p:nvGraphicFramePr>
        <p:xfrm>
          <a:off x="827088" y="4725988"/>
          <a:ext cx="3960812" cy="1828800"/>
        </p:xfrm>
        <a:graphic>
          <a:graphicData uri="http://schemas.openxmlformats.org/drawingml/2006/table">
            <a:tbl>
              <a:tblPr/>
              <a:tblGrid>
                <a:gridCol w="762000"/>
                <a:gridCol w="319881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RiBvd (4c) N=70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7541" name="2 CuadroTexto"/>
          <p:cNvSpPr txBox="1">
            <a:spLocks noChangeArrowheads="1"/>
          </p:cNvSpPr>
          <p:nvPr/>
        </p:nvSpPr>
        <p:spPr bwMode="auto">
          <a:xfrm>
            <a:off x="3059113" y="3721100"/>
            <a:ext cx="1800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>
                <a:latin typeface="Verdana" pitchFamily="34" charset="0"/>
              </a:rPr>
              <a:t>Criterios IWG 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107542" name="5 CuadroTexto"/>
          <p:cNvSpPr txBox="1">
            <a:spLocks noChangeArrowheads="1"/>
          </p:cNvSpPr>
          <p:nvPr/>
        </p:nvSpPr>
        <p:spPr bwMode="auto">
          <a:xfrm>
            <a:off x="5580063" y="570865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>
                <a:latin typeface="Verdana" pitchFamily="34" charset="0"/>
              </a:rPr>
              <a:t>Bortezomib: d1, 4, 8, 11</a:t>
            </a:r>
          </a:p>
          <a:p>
            <a:r>
              <a:rPr lang="es-ES_tradnl" sz="1200">
                <a:latin typeface="Verdana" pitchFamily="34" charset="0"/>
              </a:rPr>
              <a:t>Aciclovir mandatory </a:t>
            </a:r>
            <a:endParaRPr lang="en-US" sz="1200">
              <a:latin typeface="Verdana" pitchFamily="34" charset="0"/>
            </a:endParaRPr>
          </a:p>
        </p:txBody>
      </p:sp>
      <p:sp>
        <p:nvSpPr>
          <p:cNvPr id="107543" name="11 CuadroTexto"/>
          <p:cNvSpPr txBox="1">
            <a:spLocks noChangeArrowheads="1"/>
          </p:cNvSpPr>
          <p:nvPr/>
        </p:nvSpPr>
        <p:spPr bwMode="auto">
          <a:xfrm>
            <a:off x="323850" y="4360863"/>
            <a:ext cx="5761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b="1">
                <a:solidFill>
                  <a:schemeClr val="accent1"/>
                </a:solidFill>
                <a:latin typeface="Verdana" pitchFamily="34" charset="0"/>
              </a:rPr>
              <a:t>Análisis preliminar tras 4 ciclos:</a:t>
            </a:r>
            <a:endParaRPr lang="en-US" sz="1600" b="1">
              <a:solidFill>
                <a:schemeClr val="accent1"/>
              </a:solidFill>
              <a:latin typeface="Verdana" pitchFamily="34" charset="0"/>
            </a:endParaRPr>
          </a:p>
        </p:txBody>
      </p:sp>
      <p:pic>
        <p:nvPicPr>
          <p:cNvPr id="107544" name="Picture 2"/>
          <p:cNvPicPr>
            <a:picLocks noChangeAspect="1" noChangeArrowheads="1"/>
          </p:cNvPicPr>
          <p:nvPr/>
        </p:nvPicPr>
        <p:blipFill>
          <a:blip r:embed="rId2"/>
          <a:srcRect l="10645" t="35779" r="12514" b="36751"/>
          <a:stretch>
            <a:fillRect/>
          </a:stretch>
        </p:blipFill>
        <p:spPr bwMode="auto">
          <a:xfrm>
            <a:off x="5435600" y="2784475"/>
            <a:ext cx="339883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45" name="12 CuadroTexto"/>
          <p:cNvSpPr txBox="1">
            <a:spLocks noChangeArrowheads="1"/>
          </p:cNvSpPr>
          <p:nvPr/>
        </p:nvSpPr>
        <p:spPr bwMode="auto">
          <a:xfrm>
            <a:off x="179388" y="2781300"/>
            <a:ext cx="2447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Verdana" pitchFamily="34" charset="0"/>
              </a:rPr>
              <a:t>Reclutamiento 2011 - 2012</a:t>
            </a:r>
            <a:endParaRPr lang="en-US" sz="1100">
              <a:latin typeface="Verdana" pitchFamily="34" charset="0"/>
            </a:endParaRPr>
          </a:p>
        </p:txBody>
      </p:sp>
      <p:sp>
        <p:nvSpPr>
          <p:cNvPr id="107546" name="13 CuadroTexto"/>
          <p:cNvSpPr txBox="1">
            <a:spLocks noChangeArrowheads="1"/>
          </p:cNvSpPr>
          <p:nvPr/>
        </p:nvSpPr>
        <p:spPr bwMode="auto">
          <a:xfrm>
            <a:off x="5743575" y="3759200"/>
            <a:ext cx="278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 b="1">
                <a:latin typeface="Verdana" pitchFamily="34" charset="0"/>
              </a:rPr>
              <a:t>Objetivo principal: SLP</a:t>
            </a:r>
            <a:endParaRPr lang="en-US" sz="1400" b="1">
              <a:latin typeface="Verdana" pitchFamily="34" charset="0"/>
            </a:endParaRPr>
          </a:p>
        </p:txBody>
      </p:sp>
      <p:sp>
        <p:nvSpPr>
          <p:cNvPr id="107547" name="14 Rectángulo"/>
          <p:cNvSpPr>
            <a:spLocks noChangeArrowheads="1"/>
          </p:cNvSpPr>
          <p:nvPr/>
        </p:nvSpPr>
        <p:spPr bwMode="auto">
          <a:xfrm>
            <a:off x="684213" y="3567113"/>
            <a:ext cx="457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Verdana" pitchFamily="34" charset="0"/>
            </a:endParaRPr>
          </a:p>
          <a:p>
            <a:endParaRPr lang="en-US" sz="1400">
              <a:latin typeface="Verdana" pitchFamily="34" charset="0"/>
            </a:endParaRPr>
          </a:p>
          <a:p>
            <a:r>
              <a:rPr lang="en-US" sz="1400">
                <a:latin typeface="Verdana" pitchFamily="34" charset="0"/>
              </a:rPr>
              <a:t>Mediana edad : 73 años [64-83] </a:t>
            </a:r>
          </a:p>
        </p:txBody>
      </p:sp>
      <p:sp>
        <p:nvSpPr>
          <p:cNvPr id="107548" name="15 CuadroTexto"/>
          <p:cNvSpPr txBox="1">
            <a:spLocks noChangeArrowheads="1"/>
          </p:cNvSpPr>
          <p:nvPr/>
        </p:nvSpPr>
        <p:spPr bwMode="auto">
          <a:xfrm>
            <a:off x="5400675" y="4724400"/>
            <a:ext cx="3421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Verdana" pitchFamily="34" charset="0"/>
              </a:rPr>
              <a:t>PFS (2años): 69%</a:t>
            </a:r>
          </a:p>
          <a:p>
            <a:r>
              <a:rPr lang="es-ES_tradnl">
                <a:latin typeface="Verdana" pitchFamily="34" charset="0"/>
              </a:rPr>
              <a:t>OS (2años): 80%</a:t>
            </a:r>
            <a:endParaRPr lang="en-US">
              <a:latin typeface="Verdana" pitchFamily="34" charset="0"/>
            </a:endParaRPr>
          </a:p>
        </p:txBody>
      </p:sp>
      <p:sp>
        <p:nvSpPr>
          <p:cNvPr id="107549" name="Título 1"/>
          <p:cNvSpPr>
            <a:spLocks/>
          </p:cNvSpPr>
          <p:nvPr/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s-ES" sz="280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41065402-4757-42C0-B683-517789D25495}" type="slidenum">
              <a:rPr lang="es-ES" sz="900">
                <a:solidFill>
                  <a:srgbClr val="4B4F54"/>
                </a:solidFill>
                <a:latin typeface="+mn-lt"/>
              </a:rPr>
              <a:pPr algn="ctr">
                <a:defRPr/>
              </a:pPr>
              <a:t>56</a:t>
            </a:fld>
            <a:endParaRPr lang="es-ES" sz="900">
              <a:solidFill>
                <a:srgbClr val="4B4F54"/>
              </a:solidFill>
              <a:latin typeface="+mn-lt"/>
            </a:endParaRPr>
          </a:p>
        </p:txBody>
      </p:sp>
      <p:sp>
        <p:nvSpPr>
          <p:cNvPr id="108547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3940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4000" b="1" smtClean="0">
                <a:solidFill>
                  <a:srgbClr val="E03E52"/>
                </a:solidFill>
              </a:rPr>
              <a:t>Tratamiento de las recaídas del paciente mayor o no candidato a trasplante</a:t>
            </a:r>
          </a:p>
        </p:txBody>
      </p:sp>
      <p:pic>
        <p:nvPicPr>
          <p:cNvPr id="108548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E0DF916-3BC5-4E3D-ACFD-9E0216C5F750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57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pic>
        <p:nvPicPr>
          <p:cNvPr id="45059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533400" y="2782888"/>
            <a:ext cx="1905000" cy="1260475"/>
          </a:xfrm>
          <a:prstGeom prst="rect">
            <a:avLst/>
          </a:prstGeom>
          <a:solidFill>
            <a:srgbClr val="CC99FF">
              <a:alpha val="63921"/>
            </a:srgbClr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1600" b="1">
                <a:solidFill>
                  <a:schemeClr val="bg2"/>
                </a:solidFill>
                <a:ea typeface="MS PGothic" pitchFamily="34" charset="-128"/>
              </a:rPr>
              <a:t>Bortezomib </a:t>
            </a:r>
            <a:br>
              <a:rPr lang="en-US" altLang="en-US" sz="1600" b="1">
                <a:solidFill>
                  <a:schemeClr val="bg2"/>
                </a:solidFill>
                <a:ea typeface="MS PGothic" pitchFamily="34" charset="-128"/>
              </a:rPr>
            </a:br>
            <a:r>
              <a:rPr lang="en-US" altLang="en-US" sz="1600" b="1">
                <a:solidFill>
                  <a:schemeClr val="bg2"/>
                </a:solidFill>
                <a:ea typeface="MS PGothic" pitchFamily="34" charset="-128"/>
              </a:rPr>
              <a:t>1,3 mg/m</a:t>
            </a:r>
            <a:r>
              <a:rPr lang="en-US" altLang="en-US" sz="1600" b="1" baseline="30000">
                <a:solidFill>
                  <a:schemeClr val="bg2"/>
                </a:solidFill>
                <a:ea typeface="MS PGothic" pitchFamily="34" charset="-128"/>
              </a:rPr>
              <a:t>2</a:t>
            </a:r>
            <a:r>
              <a:rPr lang="en-US" altLang="en-US" sz="1600" b="1">
                <a:solidFill>
                  <a:schemeClr val="bg2"/>
                </a:solidFill>
                <a:ea typeface="MS PGothic" pitchFamily="34" charset="-128"/>
              </a:rPr>
              <a:t> </a:t>
            </a:r>
          </a:p>
          <a:p>
            <a:pPr eaLnBrk="0" hangingPunct="0"/>
            <a:r>
              <a:rPr lang="es-ES" altLang="en-US" sz="1600" b="1">
                <a:solidFill>
                  <a:schemeClr val="bg2"/>
                </a:solidFill>
                <a:ea typeface="MS PGothic" pitchFamily="34" charset="-128"/>
              </a:rPr>
              <a:t>Días 1, 4, 8, 11 </a:t>
            </a:r>
            <a:br>
              <a:rPr lang="es-ES" altLang="en-US" sz="1600" b="1">
                <a:solidFill>
                  <a:schemeClr val="bg2"/>
                </a:solidFill>
                <a:ea typeface="MS PGothic" pitchFamily="34" charset="-128"/>
              </a:rPr>
            </a:br>
            <a:r>
              <a:rPr lang="es-ES" altLang="en-US" sz="1600" b="1">
                <a:solidFill>
                  <a:schemeClr val="bg2"/>
                </a:solidFill>
                <a:ea typeface="MS PGothic" pitchFamily="34" charset="-128"/>
              </a:rPr>
              <a:t>cada 3 semanas</a:t>
            </a:r>
            <a:endParaRPr lang="en-US" altLang="en-US" sz="1600" b="1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4833938" y="1911350"/>
            <a:ext cx="3792537" cy="866775"/>
          </a:xfrm>
          <a:prstGeom prst="rect">
            <a:avLst/>
          </a:prstGeom>
          <a:solidFill>
            <a:srgbClr val="CC99FF">
              <a:alpha val="63921"/>
            </a:srgbClr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1600" b="1">
                <a:solidFill>
                  <a:schemeClr val="bg2"/>
                </a:solidFill>
                <a:ea typeface="MS PGothic" pitchFamily="34" charset="-128"/>
              </a:rPr>
              <a:t>CR o CRu</a:t>
            </a:r>
          </a:p>
          <a:p>
            <a:pPr eaLnBrk="0" hangingPunct="0"/>
            <a:r>
              <a:rPr lang="es-ES" altLang="en-US" sz="1600" b="1">
                <a:solidFill>
                  <a:schemeClr val="bg2"/>
                </a:solidFill>
                <a:ea typeface="MS PGothic" pitchFamily="34" charset="-128"/>
              </a:rPr>
              <a:t>Continuar el tratamiento </a:t>
            </a:r>
            <a:br>
              <a:rPr lang="es-ES" altLang="en-US" sz="1600" b="1">
                <a:solidFill>
                  <a:schemeClr val="bg2"/>
                </a:solidFill>
                <a:ea typeface="MS PGothic" pitchFamily="34" charset="-128"/>
              </a:rPr>
            </a:br>
            <a:r>
              <a:rPr lang="es-ES" altLang="en-US" sz="1600" b="1">
                <a:solidFill>
                  <a:schemeClr val="bg2"/>
                </a:solidFill>
                <a:ea typeface="MS PGothic" pitchFamily="34" charset="-128"/>
              </a:rPr>
              <a:t>durante 4 ciclos</a:t>
            </a:r>
            <a:endParaRPr lang="en-US" altLang="en-US" sz="1600" b="1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833938" y="2989263"/>
            <a:ext cx="3795712" cy="793750"/>
          </a:xfrm>
          <a:prstGeom prst="rect">
            <a:avLst/>
          </a:prstGeom>
          <a:solidFill>
            <a:srgbClr val="CC99FF">
              <a:alpha val="63921"/>
            </a:srgbClr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1600" b="1">
                <a:solidFill>
                  <a:schemeClr val="bg2"/>
                </a:solidFill>
                <a:ea typeface="MS PGothic" pitchFamily="34" charset="-128"/>
              </a:rPr>
              <a:t>PR o SD</a:t>
            </a:r>
          </a:p>
          <a:p>
            <a:pPr eaLnBrk="0" hangingPunct="0"/>
            <a:r>
              <a:rPr lang="es-ES" altLang="en-US" sz="1600" b="1">
                <a:solidFill>
                  <a:schemeClr val="bg2"/>
                </a:solidFill>
                <a:ea typeface="MS PGothic" pitchFamily="34" charset="-128"/>
              </a:rPr>
              <a:t>Continuar el tratamiento durante </a:t>
            </a:r>
            <a:br>
              <a:rPr lang="es-ES" altLang="en-US" sz="1600" b="1">
                <a:solidFill>
                  <a:schemeClr val="bg2"/>
                </a:solidFill>
                <a:ea typeface="MS PGothic" pitchFamily="34" charset="-128"/>
              </a:rPr>
            </a:br>
            <a:r>
              <a:rPr lang="es-ES" altLang="en-US" sz="1600" b="1">
                <a:solidFill>
                  <a:schemeClr val="bg2"/>
                </a:solidFill>
                <a:ea typeface="MS PGothic" pitchFamily="34" charset="-128"/>
              </a:rPr>
              <a:t>un máximo de 17 ciclos</a:t>
            </a:r>
            <a:endParaRPr lang="en-US" altLang="en-US" sz="1600" b="1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4833938" y="3968750"/>
            <a:ext cx="3811587" cy="958850"/>
          </a:xfrm>
          <a:prstGeom prst="rect">
            <a:avLst/>
          </a:prstGeom>
          <a:solidFill>
            <a:srgbClr val="CC99FF">
              <a:alpha val="63921"/>
            </a:srgbClr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1600" b="1">
                <a:solidFill>
                  <a:schemeClr val="bg2"/>
                </a:solidFill>
                <a:ea typeface="MS PGothic" pitchFamily="34" charset="-128"/>
              </a:rPr>
              <a:t>PD, tox inaceptable o decisión paciente/investigador</a:t>
            </a:r>
          </a:p>
          <a:p>
            <a:pPr eaLnBrk="0" hangingPunct="0"/>
            <a:r>
              <a:rPr lang="es-ES" altLang="en-US" sz="1600" b="1">
                <a:solidFill>
                  <a:schemeClr val="bg2"/>
                </a:solidFill>
                <a:ea typeface="MS PGothic" pitchFamily="34" charset="-128"/>
              </a:rPr>
              <a:t>Interrumpir el tratamiento del protocolo</a:t>
            </a:r>
            <a:endParaRPr lang="en-US" altLang="en-US" sz="1600" b="1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45064" name="AutoShape 6"/>
          <p:cNvSpPr>
            <a:spLocks noChangeArrowheads="1"/>
          </p:cNvSpPr>
          <p:nvPr/>
        </p:nvSpPr>
        <p:spPr bwMode="auto">
          <a:xfrm>
            <a:off x="2503488" y="3314700"/>
            <a:ext cx="746125" cy="196850"/>
          </a:xfrm>
          <a:prstGeom prst="rightArrow">
            <a:avLst>
              <a:gd name="adj1" fmla="val 50000"/>
              <a:gd name="adj2" fmla="val 94758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n-US" sz="120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45065" name="AutoShape 7"/>
          <p:cNvSpPr>
            <a:spLocks noChangeArrowheads="1"/>
          </p:cNvSpPr>
          <p:nvPr/>
        </p:nvSpPr>
        <p:spPr bwMode="auto">
          <a:xfrm>
            <a:off x="3868738" y="3330575"/>
            <a:ext cx="746125" cy="196850"/>
          </a:xfrm>
          <a:prstGeom prst="rightArrow">
            <a:avLst>
              <a:gd name="adj1" fmla="val 50000"/>
              <a:gd name="adj2" fmla="val 94758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n-US" sz="120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45066" name="AutoShape 8"/>
          <p:cNvSpPr>
            <a:spLocks noChangeArrowheads="1"/>
          </p:cNvSpPr>
          <p:nvPr/>
        </p:nvSpPr>
        <p:spPr bwMode="auto">
          <a:xfrm rot="2996475">
            <a:off x="3690144" y="3883819"/>
            <a:ext cx="1179512" cy="234950"/>
          </a:xfrm>
          <a:prstGeom prst="rightArrow">
            <a:avLst>
              <a:gd name="adj1" fmla="val 50000"/>
              <a:gd name="adj2" fmla="val 125507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n-US" sz="120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45067" name="AutoShape 9"/>
          <p:cNvSpPr>
            <a:spLocks noChangeArrowheads="1"/>
          </p:cNvSpPr>
          <p:nvPr/>
        </p:nvSpPr>
        <p:spPr bwMode="auto">
          <a:xfrm rot="18603525" flipV="1">
            <a:off x="3672681" y="2742407"/>
            <a:ext cx="1179513" cy="234950"/>
          </a:xfrm>
          <a:prstGeom prst="rightArrow">
            <a:avLst>
              <a:gd name="adj1" fmla="val 50000"/>
              <a:gd name="adj2" fmla="val 125507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n-US" sz="120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45068" name="Rectangle 10"/>
          <p:cNvSpPr>
            <a:spLocks noChangeArrowheads="1"/>
          </p:cNvSpPr>
          <p:nvPr/>
        </p:nvSpPr>
        <p:spPr bwMode="auto">
          <a:xfrm>
            <a:off x="3281363" y="2432050"/>
            <a:ext cx="423862" cy="1963738"/>
          </a:xfrm>
          <a:prstGeom prst="rect">
            <a:avLst/>
          </a:prstGeom>
          <a:solidFill>
            <a:srgbClr val="CC99FF">
              <a:alpha val="63921"/>
            </a:srgbClr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en-US" sz="1600" b="1">
                <a:solidFill>
                  <a:schemeClr val="bg2"/>
                </a:solidFill>
                <a:ea typeface="MS PGothic" pitchFamily="34" charset="-128"/>
              </a:rPr>
              <a:t>EVAL</a:t>
            </a:r>
            <a:br>
              <a:rPr lang="en-US" altLang="en-US" sz="1600" b="1">
                <a:solidFill>
                  <a:schemeClr val="bg2"/>
                </a:solidFill>
                <a:ea typeface="MS PGothic" pitchFamily="34" charset="-128"/>
              </a:rPr>
            </a:br>
            <a:r>
              <a:rPr lang="en-US" altLang="en-US" sz="1600" b="1">
                <a:solidFill>
                  <a:schemeClr val="bg2"/>
                </a:solidFill>
                <a:ea typeface="MS PGothic" pitchFamily="34" charset="-128"/>
              </a:rPr>
              <a:t>UAR</a:t>
            </a:r>
          </a:p>
        </p:txBody>
      </p:sp>
      <p:sp>
        <p:nvSpPr>
          <p:cNvPr id="45069" name="TextBox 15"/>
          <p:cNvSpPr txBox="1">
            <a:spLocks noChangeArrowheads="1"/>
          </p:cNvSpPr>
          <p:nvPr/>
        </p:nvSpPr>
        <p:spPr bwMode="auto">
          <a:xfrm>
            <a:off x="685800" y="2322513"/>
            <a:ext cx="212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 pitchFamily="34" charset="0"/>
              </a:rPr>
              <a:t>N = 155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50813" y="4710113"/>
            <a:ext cx="4705350" cy="1363662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n-US" sz="1200" b="1" dirty="0">
                <a:latin typeface="+mn-lt"/>
                <a:cs typeface="+mn-cs"/>
              </a:rPr>
              <a:t>CRITERIOS INCLUSIÓN</a:t>
            </a:r>
          </a:p>
          <a:p>
            <a:pPr marL="22860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n-US" sz="1200" dirty="0">
                <a:latin typeface="+mn-lt"/>
                <a:cs typeface="+mn-cs"/>
              </a:rPr>
              <a:t>LCM patológicamente confirmado; sobreexpresión de la </a:t>
            </a:r>
            <a:r>
              <a:rPr lang="es-ES" altLang="en-US" sz="1200" dirty="0" err="1">
                <a:latin typeface="+mn-lt"/>
                <a:cs typeface="+mn-cs"/>
              </a:rPr>
              <a:t>ciclina</a:t>
            </a:r>
            <a:r>
              <a:rPr lang="es-ES" altLang="en-US" sz="1200" dirty="0">
                <a:latin typeface="+mn-lt"/>
                <a:cs typeface="+mn-cs"/>
              </a:rPr>
              <a:t> D1 o pruebas de t(11;14)</a:t>
            </a:r>
          </a:p>
          <a:p>
            <a:pPr marL="22860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n-US" sz="1200" dirty="0">
                <a:latin typeface="+mn-lt"/>
                <a:cs typeface="+mn-cs"/>
              </a:rPr>
              <a:t>Recaída o progresión de la enfermedad documentada desde el último tratamiento</a:t>
            </a:r>
          </a:p>
          <a:p>
            <a:pPr marL="22860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n-US" sz="1200" b="1" dirty="0">
                <a:latin typeface="+mn-lt"/>
                <a:cs typeface="+mn-cs"/>
              </a:rPr>
              <a:t>Una o dos </a:t>
            </a:r>
            <a:r>
              <a:rPr lang="es-ES" altLang="en-US" sz="1200" dirty="0">
                <a:latin typeface="+mn-lt"/>
                <a:cs typeface="+mn-cs"/>
              </a:rPr>
              <a:t>líneas previas de tratamiento (no </a:t>
            </a:r>
            <a:r>
              <a:rPr lang="es-ES" altLang="en-US" sz="1200" dirty="0" err="1">
                <a:latin typeface="+mn-lt"/>
                <a:cs typeface="+mn-cs"/>
              </a:rPr>
              <a:t>bortezomib</a:t>
            </a:r>
            <a:r>
              <a:rPr lang="es-ES" altLang="en-US" sz="1200" dirty="0">
                <a:latin typeface="+mn-lt"/>
                <a:cs typeface="+mn-cs"/>
              </a:rPr>
              <a:t>)</a:t>
            </a:r>
          </a:p>
          <a:p>
            <a:pPr marL="22860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n-US" sz="1200" dirty="0">
                <a:latin typeface="+mn-lt"/>
                <a:cs typeface="+mn-cs"/>
              </a:rPr>
              <a:t>KPS: ≥50%</a:t>
            </a:r>
            <a:endParaRPr lang="en-US" altLang="en-US" sz="1200" dirty="0">
              <a:latin typeface="+mn-lt"/>
              <a:cs typeface="+mn-cs"/>
            </a:endParaRPr>
          </a:p>
        </p:txBody>
      </p:sp>
      <p:sp>
        <p:nvSpPr>
          <p:cNvPr id="45072" name="19 CuadroTexto"/>
          <p:cNvSpPr txBox="1">
            <a:spLocks noChangeArrowheads="1"/>
          </p:cNvSpPr>
          <p:nvPr/>
        </p:nvSpPr>
        <p:spPr bwMode="auto">
          <a:xfrm>
            <a:off x="5508625" y="5516563"/>
            <a:ext cx="2911475" cy="576262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  <p:txBody>
          <a:bodyPr lIns="91166" tIns="45591" rIns="91166" bIns="45591"/>
          <a:lstStyle/>
          <a:p>
            <a:pPr>
              <a:buClr>
                <a:srgbClr val="505050"/>
              </a:buClr>
            </a:pPr>
            <a:r>
              <a:rPr lang="es-ES_tradnl" sz="1200" b="1">
                <a:solidFill>
                  <a:schemeClr val="bg2"/>
                </a:solidFill>
                <a:latin typeface="Calibri" pitchFamily="34" charset="0"/>
                <a:ea typeface="MS PGothic" pitchFamily="34" charset="-128"/>
              </a:rPr>
              <a:t>OBJETIVOS: </a:t>
            </a:r>
            <a:r>
              <a:rPr lang="es-ES_tradnl" sz="1200">
                <a:solidFill>
                  <a:schemeClr val="bg2"/>
                </a:solidFill>
                <a:latin typeface="Calibri" pitchFamily="34" charset="0"/>
                <a:ea typeface="MS PGothic" pitchFamily="34" charset="-128"/>
              </a:rPr>
              <a:t>TR(tasa de respuesta), DdR, TTP y SG </a:t>
            </a:r>
            <a:endParaRPr lang="en-US" sz="1200">
              <a:solidFill>
                <a:schemeClr val="bg2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5172075" y="6569075"/>
            <a:ext cx="38084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r">
              <a:spcBef>
                <a:spcPts val="1200"/>
              </a:spcBef>
              <a:buClr>
                <a:srgbClr val="505050"/>
              </a:buClr>
              <a:defRPr/>
            </a:pPr>
            <a:r>
              <a:rPr lang="en-US" sz="1200" kern="0" dirty="0">
                <a:solidFill>
                  <a:schemeClr val="bg2"/>
                </a:solidFill>
                <a:latin typeface="+mn-lt"/>
                <a:ea typeface="ＭＳ Ｐゴシック" pitchFamily="42" charset="-128"/>
                <a:cs typeface="ＭＳ Ｐゴシック" pitchFamily="42" charset="-128"/>
              </a:rPr>
              <a:t>Fisher et al. J </a:t>
            </a:r>
            <a:r>
              <a:rPr lang="en-US" sz="1200" kern="0" dirty="0" err="1">
                <a:solidFill>
                  <a:schemeClr val="bg2"/>
                </a:solidFill>
                <a:latin typeface="+mn-lt"/>
                <a:ea typeface="ＭＳ Ｐゴシック" pitchFamily="42" charset="-128"/>
                <a:cs typeface="ＭＳ Ｐゴシック" pitchFamily="42" charset="-128"/>
              </a:rPr>
              <a:t>Clin</a:t>
            </a:r>
            <a:r>
              <a:rPr lang="en-US" sz="1200" kern="0" dirty="0">
                <a:solidFill>
                  <a:schemeClr val="bg2"/>
                </a:solidFill>
                <a:latin typeface="+mn-lt"/>
                <a:ea typeface="ＭＳ Ｐゴシック" pitchFamily="42" charset="-128"/>
                <a:cs typeface="ＭＳ Ｐゴシック" pitchFamily="42" charset="-128"/>
              </a:rPr>
              <a:t> </a:t>
            </a:r>
            <a:r>
              <a:rPr lang="en-US" sz="1200" kern="0" dirty="0" err="1">
                <a:solidFill>
                  <a:schemeClr val="bg2"/>
                </a:solidFill>
                <a:latin typeface="+mn-lt"/>
                <a:ea typeface="ＭＳ Ｐゴシック" pitchFamily="42" charset="-128"/>
                <a:cs typeface="ＭＳ Ｐゴシック" pitchFamily="42" charset="-128"/>
              </a:rPr>
              <a:t>Oncol</a:t>
            </a:r>
            <a:r>
              <a:rPr lang="en-US" sz="1200" kern="0" dirty="0">
                <a:solidFill>
                  <a:schemeClr val="bg2"/>
                </a:solidFill>
                <a:latin typeface="+mn-lt"/>
                <a:ea typeface="ＭＳ Ｐゴシック" pitchFamily="42" charset="-128"/>
                <a:cs typeface="ＭＳ Ｐゴシック" pitchFamily="42" charset="-128"/>
              </a:rPr>
              <a:t> 2006; 24(30): 4867-4874</a:t>
            </a:r>
          </a:p>
        </p:txBody>
      </p:sp>
      <p:sp>
        <p:nvSpPr>
          <p:cNvPr id="45075" name="Título 1"/>
          <p:cNvSpPr>
            <a:spLocks/>
          </p:cNvSpPr>
          <p:nvPr/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s-ES" sz="280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  <p:sp>
        <p:nvSpPr>
          <p:cNvPr id="45076" name="Marcador de texto 4"/>
          <p:cNvSpPr txBox="1">
            <a:spLocks/>
          </p:cNvSpPr>
          <p:nvPr/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2400" b="1">
                <a:solidFill>
                  <a:srgbClr val="E03E52"/>
                </a:solidFill>
                <a:latin typeface="Calibri" pitchFamily="34" charset="0"/>
              </a:rPr>
              <a:t>Bortezomib en monoterapia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DEED005-5D53-42A8-917E-29C9F58465A8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58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pic>
        <p:nvPicPr>
          <p:cNvPr id="46083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7"/>
          <p:cNvSpPr/>
          <p:nvPr/>
        </p:nvSpPr>
        <p:spPr>
          <a:xfrm>
            <a:off x="5172075" y="6569075"/>
            <a:ext cx="38084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r">
              <a:spcBef>
                <a:spcPts val="1200"/>
              </a:spcBef>
              <a:buClr>
                <a:srgbClr val="505050"/>
              </a:buClr>
              <a:defRPr/>
            </a:pPr>
            <a:r>
              <a:rPr lang="en-US" sz="1200" kern="0" dirty="0">
                <a:solidFill>
                  <a:schemeClr val="bg2"/>
                </a:solidFill>
                <a:latin typeface="+mn-lt"/>
                <a:ea typeface="ＭＳ Ｐゴシック" pitchFamily="42" charset="-128"/>
                <a:cs typeface="ＭＳ Ｐゴシック" pitchFamily="42" charset="-128"/>
              </a:rPr>
              <a:t>Fisher et al. J </a:t>
            </a:r>
            <a:r>
              <a:rPr lang="en-US" sz="1200" kern="0" dirty="0" err="1">
                <a:solidFill>
                  <a:schemeClr val="bg2"/>
                </a:solidFill>
                <a:latin typeface="+mn-lt"/>
                <a:ea typeface="ＭＳ Ｐゴシック" pitchFamily="42" charset="-128"/>
                <a:cs typeface="ＭＳ Ｐゴシック" pitchFamily="42" charset="-128"/>
              </a:rPr>
              <a:t>Clin</a:t>
            </a:r>
            <a:r>
              <a:rPr lang="en-US" sz="1200" kern="0" dirty="0">
                <a:solidFill>
                  <a:schemeClr val="bg2"/>
                </a:solidFill>
                <a:latin typeface="+mn-lt"/>
                <a:ea typeface="ＭＳ Ｐゴシック" pitchFamily="42" charset="-128"/>
                <a:cs typeface="ＭＳ Ｐゴシック" pitchFamily="42" charset="-128"/>
              </a:rPr>
              <a:t> </a:t>
            </a:r>
            <a:r>
              <a:rPr lang="en-US" sz="1200" kern="0" dirty="0" err="1">
                <a:solidFill>
                  <a:schemeClr val="bg2"/>
                </a:solidFill>
                <a:latin typeface="+mn-lt"/>
                <a:ea typeface="ＭＳ Ｐゴシック" pitchFamily="42" charset="-128"/>
                <a:cs typeface="ＭＳ Ｐゴシック" pitchFamily="42" charset="-128"/>
              </a:rPr>
              <a:t>Oncol</a:t>
            </a:r>
            <a:r>
              <a:rPr lang="en-US" sz="1200" kern="0" dirty="0">
                <a:solidFill>
                  <a:schemeClr val="bg2"/>
                </a:solidFill>
                <a:latin typeface="+mn-lt"/>
                <a:ea typeface="ＭＳ Ｐゴシック" pitchFamily="42" charset="-128"/>
                <a:cs typeface="ＭＳ Ｐゴシック" pitchFamily="42" charset="-128"/>
              </a:rPr>
              <a:t> 2006; 24(30): 4867-4874</a:t>
            </a:r>
          </a:p>
        </p:txBody>
      </p:sp>
      <p:sp>
        <p:nvSpPr>
          <p:cNvPr id="46085" name="Marcador de texto 4"/>
          <p:cNvSpPr txBox="1">
            <a:spLocks/>
          </p:cNvSpPr>
          <p:nvPr/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2400" b="1">
                <a:solidFill>
                  <a:srgbClr val="E03E52"/>
                </a:solidFill>
                <a:latin typeface="Calibri" pitchFamily="34" charset="0"/>
              </a:rPr>
              <a:t>Bortezomib en monoterapia</a:t>
            </a:r>
          </a:p>
        </p:txBody>
      </p:sp>
      <p:sp>
        <p:nvSpPr>
          <p:cNvPr id="23" name="Content Placeholder 3"/>
          <p:cNvSpPr txBox="1">
            <a:spLocks/>
          </p:cNvSpPr>
          <p:nvPr/>
        </p:nvSpPr>
        <p:spPr bwMode="auto">
          <a:xfrm>
            <a:off x="252413" y="2108200"/>
            <a:ext cx="909637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32" tIns="45716" rIns="91432" bIns="45716"/>
          <a:lstStyle>
            <a:lvl1pPr marL="342900" indent="-342900" eaLnBrk="0" hangingPunct="0">
              <a:defRPr sz="1200">
                <a:solidFill>
                  <a:srgbClr val="FFFFFF"/>
                </a:solidFill>
                <a:latin typeface="Arial" charset="0"/>
                <a:ea typeface="ＭＳ Ｐゴシック" pitchFamily="37" charset="-128"/>
              </a:defRPr>
            </a:lvl1pPr>
            <a:lvl2pPr marL="742950" indent="-285750" eaLnBrk="0" hangingPunct="0">
              <a:defRPr sz="1200">
                <a:solidFill>
                  <a:srgbClr val="FFFFFF"/>
                </a:solidFill>
                <a:latin typeface="Arial" charset="0"/>
                <a:ea typeface="ＭＳ Ｐゴシック" pitchFamily="37" charset="-128"/>
              </a:defRPr>
            </a:lvl2pPr>
            <a:lvl3pPr marL="1143000" indent="-228600" eaLnBrk="0" hangingPunct="0">
              <a:defRPr sz="1200">
                <a:solidFill>
                  <a:srgbClr val="FFFFFF"/>
                </a:solidFill>
                <a:latin typeface="Arial" charset="0"/>
                <a:ea typeface="ＭＳ Ｐゴシック" pitchFamily="37" charset="-128"/>
              </a:defRPr>
            </a:lvl3pPr>
            <a:lvl4pPr marL="1600200" indent="-228600" eaLnBrk="0" hangingPunct="0">
              <a:defRPr sz="1200">
                <a:solidFill>
                  <a:srgbClr val="FFFFFF"/>
                </a:solidFill>
                <a:latin typeface="Arial" charset="0"/>
                <a:ea typeface="ＭＳ Ｐゴシック" pitchFamily="37" charset="-128"/>
              </a:defRPr>
            </a:lvl4pPr>
            <a:lvl5pPr marL="2057400" indent="-228600" eaLnBrk="0" hangingPunct="0">
              <a:defRPr sz="1200">
                <a:solidFill>
                  <a:srgbClr val="FFFFFF"/>
                </a:solidFill>
                <a:latin typeface="Arial" charset="0"/>
                <a:ea typeface="ＭＳ Ｐゴシック" pitchFamily="3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Arial" charset="0"/>
                <a:ea typeface="ＭＳ Ｐゴシック" pitchFamily="3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Arial" charset="0"/>
                <a:ea typeface="ＭＳ Ｐゴシック" pitchFamily="3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Arial" charset="0"/>
                <a:ea typeface="ＭＳ Ｐゴシック" pitchFamily="3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Arial" charset="0"/>
                <a:ea typeface="ＭＳ Ｐゴシック" pitchFamily="37" charset="-128"/>
              </a:defRPr>
            </a:lvl9pPr>
          </a:lstStyle>
          <a:p>
            <a:pPr marL="0" indent="0" algn="ctr" fontAlgn="auto">
              <a:spcBef>
                <a:spcPct val="20000"/>
              </a:spcBef>
              <a:spcAft>
                <a:spcPts val="0"/>
              </a:spcAft>
              <a:buClr>
                <a:srgbClr val="9970FE"/>
              </a:buClr>
              <a:buSzPct val="75000"/>
              <a:defRPr/>
            </a:pPr>
            <a:r>
              <a:rPr lang="es-ES" altLang="en-US" sz="1800" b="1" dirty="0" smtClean="0">
                <a:solidFill>
                  <a:srgbClr val="505050"/>
                </a:solidFill>
                <a:cs typeface="+mn-cs"/>
              </a:rPr>
              <a:t>Mediana </a:t>
            </a:r>
            <a:r>
              <a:rPr lang="es-ES" altLang="en-US" sz="1800" b="1" dirty="0">
                <a:solidFill>
                  <a:srgbClr val="505050"/>
                </a:solidFill>
                <a:cs typeface="+mn-cs"/>
              </a:rPr>
              <a:t>de seguimiento: 26.4 </a:t>
            </a:r>
            <a:r>
              <a:rPr lang="es-ES" altLang="en-US" sz="1800" b="1" dirty="0" smtClean="0">
                <a:solidFill>
                  <a:srgbClr val="505050"/>
                </a:solidFill>
                <a:cs typeface="+mn-cs"/>
              </a:rPr>
              <a:t>meses</a:t>
            </a:r>
          </a:p>
          <a:p>
            <a:pPr marL="0" indent="0" algn="ctr" fontAlgn="auto">
              <a:spcBef>
                <a:spcPct val="20000"/>
              </a:spcBef>
              <a:spcAft>
                <a:spcPts val="0"/>
              </a:spcAft>
              <a:buClr>
                <a:srgbClr val="9970FE"/>
              </a:buClr>
              <a:buSzPct val="75000"/>
              <a:defRPr/>
            </a:pPr>
            <a:endParaRPr lang="es-ES" altLang="en-US" sz="1800" dirty="0" smtClean="0">
              <a:solidFill>
                <a:srgbClr val="505050"/>
              </a:solidFill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9970FE"/>
              </a:buClr>
              <a:buSzPct val="75000"/>
              <a:buFont typeface="Wingdings 3" pitchFamily="18" charset="2"/>
              <a:buChar char="u"/>
              <a:defRPr/>
            </a:pPr>
            <a:endParaRPr lang="es-ES" altLang="en-US" sz="1800" dirty="0">
              <a:solidFill>
                <a:srgbClr val="505050"/>
              </a:solidFill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9970FE"/>
              </a:buClr>
              <a:buSzPct val="75000"/>
              <a:defRPr/>
            </a:pPr>
            <a:endParaRPr lang="es-ES" altLang="en-US" sz="1800" dirty="0">
              <a:solidFill>
                <a:srgbClr val="505050"/>
              </a:solidFill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9970FE"/>
              </a:buClr>
              <a:buSzPct val="75000"/>
              <a:buFont typeface="Wingdings 3" pitchFamily="18" charset="2"/>
              <a:buChar char="u"/>
              <a:defRPr/>
            </a:pPr>
            <a:endParaRPr lang="es-ES" altLang="en-US" sz="1800" dirty="0">
              <a:solidFill>
                <a:srgbClr val="505050"/>
              </a:solidFill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9970FE"/>
              </a:buClr>
              <a:buSzPct val="75000"/>
              <a:buFont typeface="Wingdings 3" pitchFamily="18" charset="2"/>
              <a:buChar char="u"/>
              <a:defRPr/>
            </a:pPr>
            <a:endParaRPr lang="es-ES" altLang="en-US" sz="1800" dirty="0">
              <a:solidFill>
                <a:srgbClr val="505050"/>
              </a:solidFill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9970FE"/>
              </a:buClr>
              <a:buSzPct val="75000"/>
              <a:buFont typeface="Wingdings 3" pitchFamily="18" charset="2"/>
              <a:buChar char="u"/>
              <a:defRPr/>
            </a:pPr>
            <a:endParaRPr lang="es-ES" altLang="en-US" sz="1800" dirty="0" smtClean="0">
              <a:solidFill>
                <a:srgbClr val="505050"/>
              </a:solidFill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9970FE"/>
              </a:buClr>
              <a:buSzPct val="75000"/>
              <a:buFont typeface="Wingdings 3" pitchFamily="18" charset="2"/>
              <a:buChar char="u"/>
              <a:defRPr/>
            </a:pPr>
            <a:endParaRPr lang="es-ES" altLang="en-US" sz="1800" dirty="0" smtClean="0">
              <a:solidFill>
                <a:srgbClr val="505050"/>
              </a:solidFill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9970FE"/>
              </a:buClr>
              <a:buSzPct val="75000"/>
              <a:buFont typeface="Wingdings 3" pitchFamily="18" charset="2"/>
              <a:buChar char="u"/>
              <a:defRPr/>
            </a:pPr>
            <a:endParaRPr lang="es-ES" altLang="en-US" sz="1800" dirty="0">
              <a:solidFill>
                <a:srgbClr val="505050"/>
              </a:solidFill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9970FE"/>
              </a:buClr>
              <a:buSzPct val="75000"/>
              <a:buFont typeface="Wingdings 3" pitchFamily="18" charset="2"/>
              <a:buChar char="u"/>
              <a:defRPr/>
            </a:pPr>
            <a:r>
              <a:rPr lang="es-ES" altLang="en-US" sz="1800" dirty="0" smtClean="0">
                <a:solidFill>
                  <a:srgbClr val="505050"/>
                </a:solidFill>
                <a:cs typeface="+mn-cs"/>
              </a:rPr>
              <a:t>Mediana </a:t>
            </a:r>
            <a:r>
              <a:rPr lang="es-ES" altLang="en-US" sz="1800" dirty="0">
                <a:solidFill>
                  <a:srgbClr val="505050"/>
                </a:solidFill>
                <a:cs typeface="+mn-cs"/>
              </a:rPr>
              <a:t>ciclos administrados (</a:t>
            </a:r>
            <a:r>
              <a:rPr lang="es-ES" altLang="en-US" sz="1800" dirty="0" err="1">
                <a:solidFill>
                  <a:srgbClr val="505050"/>
                </a:solidFill>
                <a:cs typeface="+mn-cs"/>
              </a:rPr>
              <a:t>pobl</a:t>
            </a:r>
            <a:r>
              <a:rPr lang="es-ES" altLang="en-US" sz="1800" dirty="0">
                <a:solidFill>
                  <a:srgbClr val="505050"/>
                </a:solidFill>
                <a:cs typeface="+mn-cs"/>
              </a:rPr>
              <a:t>. Global): 4 (1-21)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9970FE"/>
              </a:buClr>
              <a:buSzPct val="75000"/>
              <a:buFont typeface="Wingdings 3" pitchFamily="18" charset="2"/>
              <a:buChar char="u"/>
              <a:defRPr/>
            </a:pPr>
            <a:r>
              <a:rPr lang="es-ES" altLang="en-US" sz="1800" dirty="0">
                <a:solidFill>
                  <a:srgbClr val="505050"/>
                </a:solidFill>
                <a:cs typeface="+mn-cs"/>
              </a:rPr>
              <a:t>Mediana ciclos administrados (respondedores): 8 (2-21)</a:t>
            </a:r>
          </a:p>
          <a:p>
            <a:pPr marL="0" indent="0" fontAlgn="auto">
              <a:spcBef>
                <a:spcPct val="20000"/>
              </a:spcBef>
              <a:spcAft>
                <a:spcPts val="0"/>
              </a:spcAft>
              <a:buClr>
                <a:srgbClr val="9970FE"/>
              </a:buClr>
              <a:buSzPct val="75000"/>
              <a:defRPr/>
            </a:pPr>
            <a:endParaRPr lang="en-GB" altLang="en-US" sz="1800" dirty="0">
              <a:solidFill>
                <a:srgbClr val="505050"/>
              </a:solidFill>
              <a:cs typeface="+mn-cs"/>
            </a:endParaRPr>
          </a:p>
        </p:txBody>
      </p:sp>
      <p:graphicFrame>
        <p:nvGraphicFramePr>
          <p:cNvPr id="24" name="Content Placeholder 5"/>
          <p:cNvGraphicFramePr>
            <a:graphicFrameLocks/>
          </p:cNvGraphicFramePr>
          <p:nvPr/>
        </p:nvGraphicFramePr>
        <p:xfrm>
          <a:off x="539750" y="3194050"/>
          <a:ext cx="7362825" cy="1671638"/>
        </p:xfrm>
        <a:graphic>
          <a:graphicData uri="http://schemas.openxmlformats.org/drawingml/2006/table">
            <a:tbl>
              <a:tblPr/>
              <a:tblGrid>
                <a:gridCol w="1787346"/>
                <a:gridCol w="1821078"/>
                <a:gridCol w="1843546"/>
                <a:gridCol w="1911001"/>
              </a:tblGrid>
              <a:tr h="731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Respuesta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Respuesta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 general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Respuesta después de 2 ciclos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Respuesta después de 4 ciclos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24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ORR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32%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18%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27%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CR +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CRu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2%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7" charset="-128"/>
                        </a:rPr>
                        <a:t>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3" name="24 CuadroTexto"/>
          <p:cNvSpPr txBox="1">
            <a:spLocks noChangeArrowheads="1"/>
          </p:cNvSpPr>
          <p:nvPr/>
        </p:nvSpPr>
        <p:spPr bwMode="auto">
          <a:xfrm>
            <a:off x="490538" y="2743200"/>
            <a:ext cx="38623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es-ES_tradnl" sz="1600" b="1">
                <a:solidFill>
                  <a:srgbClr val="7030A0"/>
                </a:solidFill>
                <a:latin typeface="Calibri" pitchFamily="34" charset="0"/>
              </a:rPr>
              <a:t>Tasas de Respuesta (N=141)</a:t>
            </a:r>
            <a:endParaRPr lang="en-US" sz="16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46105" name="Título 1"/>
          <p:cNvSpPr>
            <a:spLocks/>
          </p:cNvSpPr>
          <p:nvPr/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s-ES" sz="280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Marcador de texto 4"/>
          <p:cNvSpPr txBox="1">
            <a:spLocks/>
          </p:cNvSpPr>
          <p:nvPr/>
        </p:nvSpPr>
        <p:spPr bwMode="auto">
          <a:xfrm>
            <a:off x="698500" y="1357313"/>
            <a:ext cx="71612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200" b="1">
                <a:solidFill>
                  <a:srgbClr val="E03E52"/>
                </a:solidFill>
                <a:latin typeface="Calibri" pitchFamily="34" charset="0"/>
              </a:rPr>
              <a:t>BoRiD</a:t>
            </a:r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4244975" y="6435725"/>
            <a:ext cx="4776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sz="1200">
                <a:latin typeface="Verdana" pitchFamily="34" charset="0"/>
                <a:ea typeface="MS PGothic" pitchFamily="34" charset="-128"/>
              </a:rPr>
              <a:t>Lamm et al., Haematologica 2011</a:t>
            </a:r>
          </a:p>
        </p:txBody>
      </p:sp>
      <p:grpSp>
        <p:nvGrpSpPr>
          <p:cNvPr id="109573" name="43 Grupo"/>
          <p:cNvGrpSpPr>
            <a:grpSpLocks/>
          </p:cNvGrpSpPr>
          <p:nvPr/>
        </p:nvGrpSpPr>
        <p:grpSpPr bwMode="auto">
          <a:xfrm>
            <a:off x="468313" y="1773238"/>
            <a:ext cx="8251825" cy="2324100"/>
            <a:chOff x="642910" y="1714488"/>
            <a:chExt cx="8072494" cy="2586046"/>
          </a:xfrm>
        </p:grpSpPr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642910" y="1714488"/>
              <a:ext cx="7786742" cy="2586046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dirty="0">
                <a:solidFill>
                  <a:srgbClr val="FFFFFF">
                    <a:lumMod val="85000"/>
                  </a:srgbClr>
                </a:solidFill>
                <a:latin typeface="+mn-lt"/>
                <a:cs typeface="+mn-cs"/>
              </a:endParaRPr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1071538" y="2325201"/>
              <a:ext cx="1785950" cy="41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 b="1">
                  <a:solidFill>
                    <a:srgbClr val="2A8EBF"/>
                  </a:solidFill>
                  <a:latin typeface="Verdana" pitchFamily="34" charset="0"/>
                  <a:ea typeface="MS PGothic" pitchFamily="34" charset="-128"/>
                </a:rPr>
                <a:t>Bortezomib</a:t>
              </a:r>
            </a:p>
          </p:txBody>
        </p:sp>
        <p:sp>
          <p:nvSpPr>
            <p:cNvPr id="109576" name="Text Box 8"/>
            <p:cNvSpPr txBox="1">
              <a:spLocks noChangeArrowheads="1"/>
            </p:cNvSpPr>
            <p:nvPr/>
          </p:nvSpPr>
          <p:spPr bwMode="auto">
            <a:xfrm>
              <a:off x="1087068" y="2645394"/>
              <a:ext cx="1428760" cy="40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>
                  <a:solidFill>
                    <a:srgbClr val="09357A"/>
                  </a:solidFill>
                  <a:latin typeface="Verdana" pitchFamily="34" charset="0"/>
                  <a:ea typeface="MS PGothic" pitchFamily="34" charset="-128"/>
                </a:rPr>
                <a:t>Rituximab</a:t>
              </a:r>
            </a:p>
          </p:txBody>
        </p:sp>
        <p:sp>
          <p:nvSpPr>
            <p:cNvPr id="109577" name="Text Box 9"/>
            <p:cNvSpPr txBox="1">
              <a:spLocks noChangeArrowheads="1"/>
            </p:cNvSpPr>
            <p:nvPr/>
          </p:nvSpPr>
          <p:spPr bwMode="auto">
            <a:xfrm>
              <a:off x="1071538" y="2996912"/>
              <a:ext cx="938012" cy="408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>
                  <a:solidFill>
                    <a:srgbClr val="D9D9D9"/>
                  </a:solidFill>
                  <a:latin typeface="Verdana" pitchFamily="34" charset="0"/>
                  <a:ea typeface="MS PGothic" pitchFamily="34" charset="-128"/>
                </a:rPr>
                <a:t>DXM</a:t>
              </a:r>
            </a:p>
          </p:txBody>
        </p:sp>
        <p:sp>
          <p:nvSpPr>
            <p:cNvPr id="109578" name="Text Box 10"/>
            <p:cNvSpPr txBox="1">
              <a:spLocks noChangeArrowheads="1"/>
            </p:cNvSpPr>
            <p:nvPr/>
          </p:nvSpPr>
          <p:spPr bwMode="auto">
            <a:xfrm>
              <a:off x="2720824" y="1921160"/>
              <a:ext cx="267116" cy="40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 b="1">
                  <a:solidFill>
                    <a:srgbClr val="D9D9D9"/>
                  </a:solidFill>
                  <a:latin typeface="Verdana" pitchFamily="34" charset="0"/>
                  <a:ea typeface="MS PGothic" pitchFamily="34" charset="-128"/>
                </a:rPr>
                <a:t>1</a:t>
              </a:r>
            </a:p>
          </p:txBody>
        </p:sp>
        <p:sp>
          <p:nvSpPr>
            <p:cNvPr id="109579" name="Text Box 11"/>
            <p:cNvSpPr txBox="1">
              <a:spLocks noChangeArrowheads="1"/>
            </p:cNvSpPr>
            <p:nvPr/>
          </p:nvSpPr>
          <p:spPr bwMode="auto">
            <a:xfrm>
              <a:off x="3025212" y="1921160"/>
              <a:ext cx="267116" cy="40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 b="1">
                  <a:solidFill>
                    <a:srgbClr val="D9D9D9"/>
                  </a:solidFill>
                  <a:latin typeface="Verdana" pitchFamily="34" charset="0"/>
                  <a:ea typeface="MS PGothic" pitchFamily="34" charset="-128"/>
                </a:rPr>
                <a:t>2</a:t>
              </a:r>
            </a:p>
          </p:txBody>
        </p:sp>
        <p:sp>
          <p:nvSpPr>
            <p:cNvPr id="109580" name="Text Box 12"/>
            <p:cNvSpPr txBox="1">
              <a:spLocks noChangeArrowheads="1"/>
            </p:cNvSpPr>
            <p:nvPr/>
          </p:nvSpPr>
          <p:spPr bwMode="auto">
            <a:xfrm>
              <a:off x="3332706" y="1921160"/>
              <a:ext cx="265563" cy="40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 b="1">
                  <a:solidFill>
                    <a:srgbClr val="D9D9D9"/>
                  </a:solidFill>
                  <a:latin typeface="Verdana" pitchFamily="34" charset="0"/>
                  <a:ea typeface="MS PGothic" pitchFamily="34" charset="-128"/>
                </a:rPr>
                <a:t>3</a:t>
              </a:r>
            </a:p>
          </p:txBody>
        </p:sp>
        <p:sp>
          <p:nvSpPr>
            <p:cNvPr id="109581" name="Text Box 13"/>
            <p:cNvSpPr txBox="1">
              <a:spLocks noChangeArrowheads="1"/>
            </p:cNvSpPr>
            <p:nvPr/>
          </p:nvSpPr>
          <p:spPr bwMode="auto">
            <a:xfrm>
              <a:off x="3638647" y="1921160"/>
              <a:ext cx="267116" cy="40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 b="1">
                  <a:solidFill>
                    <a:srgbClr val="D9D9D9"/>
                  </a:solidFill>
                  <a:latin typeface="Verdana" pitchFamily="34" charset="0"/>
                  <a:ea typeface="MS PGothic" pitchFamily="34" charset="-128"/>
                </a:rPr>
                <a:t>4</a:t>
              </a:r>
            </a:p>
          </p:txBody>
        </p:sp>
        <p:sp>
          <p:nvSpPr>
            <p:cNvPr id="109582" name="Text Box 14"/>
            <p:cNvSpPr txBox="1">
              <a:spLocks noChangeArrowheads="1"/>
            </p:cNvSpPr>
            <p:nvPr/>
          </p:nvSpPr>
          <p:spPr bwMode="auto">
            <a:xfrm>
              <a:off x="6702716" y="1921160"/>
              <a:ext cx="512490" cy="40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 b="1">
                  <a:solidFill>
                    <a:srgbClr val="D9D9D9"/>
                  </a:solidFill>
                  <a:latin typeface="Verdana" pitchFamily="34" charset="0"/>
                  <a:ea typeface="MS PGothic" pitchFamily="34" charset="-128"/>
                </a:rPr>
                <a:t>21</a:t>
              </a:r>
            </a:p>
          </p:txBody>
        </p:sp>
        <p:sp>
          <p:nvSpPr>
            <p:cNvPr id="109583" name="Text Box 15"/>
            <p:cNvSpPr txBox="1">
              <a:spLocks noChangeArrowheads="1"/>
            </p:cNvSpPr>
            <p:nvPr/>
          </p:nvSpPr>
          <p:spPr bwMode="auto">
            <a:xfrm>
              <a:off x="4471055" y="1921160"/>
              <a:ext cx="265563" cy="40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 b="1">
                  <a:solidFill>
                    <a:srgbClr val="D9D9D9"/>
                  </a:solidFill>
                  <a:latin typeface="Verdana" pitchFamily="34" charset="0"/>
                  <a:ea typeface="MS PGothic" pitchFamily="34" charset="-128"/>
                </a:rPr>
                <a:t>8</a:t>
              </a:r>
            </a:p>
          </p:txBody>
        </p:sp>
        <p:sp>
          <p:nvSpPr>
            <p:cNvPr id="109584" name="Text Box 16"/>
            <p:cNvSpPr txBox="1">
              <a:spLocks noChangeArrowheads="1"/>
            </p:cNvSpPr>
            <p:nvPr/>
          </p:nvSpPr>
          <p:spPr bwMode="auto">
            <a:xfrm>
              <a:off x="5200965" y="1921160"/>
              <a:ext cx="514043" cy="40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 b="1">
                  <a:solidFill>
                    <a:srgbClr val="D9D9D9"/>
                  </a:solidFill>
                  <a:latin typeface="Verdana" pitchFamily="34" charset="0"/>
                  <a:ea typeface="MS PGothic" pitchFamily="34" charset="-128"/>
                </a:rPr>
                <a:t>11</a:t>
              </a:r>
            </a:p>
          </p:txBody>
        </p:sp>
        <p:grpSp>
          <p:nvGrpSpPr>
            <p:cNvPr id="109585" name="AutoShape 17"/>
            <p:cNvGrpSpPr>
              <a:grpSpLocks/>
            </p:cNvGrpSpPr>
            <p:nvPr/>
          </p:nvGrpSpPr>
          <p:grpSpPr bwMode="auto">
            <a:xfrm>
              <a:off x="2723930" y="2360363"/>
              <a:ext cx="250468" cy="413767"/>
              <a:chOff x="2590800" y="1804416"/>
              <a:chExt cx="256032" cy="371856"/>
            </a:xfrm>
          </p:grpSpPr>
          <p:pic>
            <p:nvPicPr>
              <p:cNvPr id="109586" name="AutoShape 17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90800" y="1804416"/>
                <a:ext cx="256032" cy="371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587" name="Text Box 21"/>
              <p:cNvSpPr txBox="1">
                <a:spLocks noChangeArrowheads="1"/>
              </p:cNvSpPr>
              <p:nvPr/>
            </p:nvSpPr>
            <p:spPr bwMode="auto">
              <a:xfrm rot="-5400000">
                <a:off x="2600184" y="1909319"/>
                <a:ext cx="246193" cy="124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s-ES" b="1">
                  <a:solidFill>
                    <a:srgbClr val="D9D9D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9588" name="AutoShape 18"/>
            <p:cNvGrpSpPr>
              <a:grpSpLocks/>
            </p:cNvGrpSpPr>
            <p:nvPr/>
          </p:nvGrpSpPr>
          <p:grpSpPr bwMode="auto">
            <a:xfrm>
              <a:off x="3648276" y="2360363"/>
              <a:ext cx="244504" cy="413767"/>
              <a:chOff x="3535680" y="1804416"/>
              <a:chExt cx="249936" cy="371856"/>
            </a:xfrm>
          </p:grpSpPr>
          <p:pic>
            <p:nvPicPr>
              <p:cNvPr id="109589" name="AutoShape 18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35680" y="1804416"/>
                <a:ext cx="249936" cy="371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590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3538875" y="1910052"/>
                <a:ext cx="246351" cy="123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s-ES" b="1">
                  <a:solidFill>
                    <a:srgbClr val="D9D9D9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49" name="AutoShape 19"/>
            <p:cNvSpPr>
              <a:spLocks noChangeArrowheads="1"/>
            </p:cNvSpPr>
            <p:nvPr/>
          </p:nvSpPr>
          <p:spPr bwMode="auto">
            <a:xfrm rot="-5400000">
              <a:off x="2708758" y="3166058"/>
              <a:ext cx="289694" cy="1351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>
                    <a:lumMod val="85000"/>
                  </a:srgbClr>
                </a:solidFill>
                <a:latin typeface="+mn-lt"/>
                <a:cs typeface="+mn-cs"/>
              </a:endParaRPr>
            </a:p>
          </p:txBody>
        </p:sp>
        <p:sp>
          <p:nvSpPr>
            <p:cNvPr id="50" name="AutoShape 20"/>
            <p:cNvSpPr>
              <a:spLocks noChangeArrowheads="1"/>
            </p:cNvSpPr>
            <p:nvPr/>
          </p:nvSpPr>
          <p:spPr bwMode="auto">
            <a:xfrm rot="-5400000">
              <a:off x="3014700" y="3166057"/>
              <a:ext cx="289694" cy="1351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>
                    <a:lumMod val="85000"/>
                  </a:srgbClr>
                </a:solidFill>
                <a:latin typeface="+mn-lt"/>
                <a:cs typeface="+mn-cs"/>
              </a:endParaRPr>
            </a:p>
          </p:txBody>
        </p:sp>
        <p:sp>
          <p:nvSpPr>
            <p:cNvPr id="51" name="AutoShape 21"/>
            <p:cNvSpPr>
              <a:spLocks noChangeArrowheads="1"/>
            </p:cNvSpPr>
            <p:nvPr/>
          </p:nvSpPr>
          <p:spPr bwMode="auto">
            <a:xfrm rot="-5400000">
              <a:off x="3319865" y="3166834"/>
              <a:ext cx="289694" cy="1335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>
                    <a:lumMod val="85000"/>
                  </a:srgbClr>
                </a:solidFill>
                <a:latin typeface="+mn-lt"/>
                <a:cs typeface="+mn-cs"/>
              </a:endParaRPr>
            </a:p>
          </p:txBody>
        </p:sp>
        <p:sp>
          <p:nvSpPr>
            <p:cNvPr id="52" name="AutoShape 22"/>
            <p:cNvSpPr>
              <a:spLocks noChangeArrowheads="1"/>
            </p:cNvSpPr>
            <p:nvPr/>
          </p:nvSpPr>
          <p:spPr bwMode="auto">
            <a:xfrm rot="-5400000">
              <a:off x="3627359" y="3166834"/>
              <a:ext cx="289694" cy="1335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>
                    <a:lumMod val="85000"/>
                  </a:srgbClr>
                </a:solidFill>
                <a:latin typeface="+mn-lt"/>
                <a:cs typeface="+mn-cs"/>
              </a:endParaRPr>
            </a:p>
          </p:txBody>
        </p:sp>
        <p:grpSp>
          <p:nvGrpSpPr>
            <p:cNvPr id="109595" name="AutoShape 23"/>
            <p:cNvGrpSpPr>
              <a:grpSpLocks/>
            </p:cNvGrpSpPr>
            <p:nvPr/>
          </p:nvGrpSpPr>
          <p:grpSpPr bwMode="auto">
            <a:xfrm>
              <a:off x="2723930" y="2706300"/>
              <a:ext cx="250468" cy="406984"/>
              <a:chOff x="2590800" y="2115312"/>
              <a:chExt cx="256032" cy="365760"/>
            </a:xfrm>
          </p:grpSpPr>
          <p:pic>
            <p:nvPicPr>
              <p:cNvPr id="109596" name="AutoShape 23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90800" y="2115312"/>
                <a:ext cx="25603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597" name="Text Box 31"/>
              <p:cNvSpPr txBox="1">
                <a:spLocks noChangeArrowheads="1"/>
              </p:cNvSpPr>
              <p:nvPr/>
            </p:nvSpPr>
            <p:spPr bwMode="auto">
              <a:xfrm rot="-5400000">
                <a:off x="2600184" y="2217989"/>
                <a:ext cx="246193" cy="124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s-ES">
                  <a:solidFill>
                    <a:srgbClr val="D9D9D9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09598" name="Text Box 24"/>
            <p:cNvSpPr txBox="1">
              <a:spLocks noChangeArrowheads="1"/>
            </p:cNvSpPr>
            <p:nvPr/>
          </p:nvSpPr>
          <p:spPr bwMode="auto">
            <a:xfrm>
              <a:off x="1647701" y="1921160"/>
              <a:ext cx="938012" cy="40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 b="1">
                  <a:solidFill>
                    <a:srgbClr val="D9D9D9"/>
                  </a:solidFill>
                  <a:latin typeface="Verdana" pitchFamily="34" charset="0"/>
                  <a:ea typeface="MS PGothic" pitchFamily="34" charset="-128"/>
                </a:rPr>
                <a:t>Días</a:t>
              </a:r>
            </a:p>
          </p:txBody>
        </p:sp>
        <p:sp>
          <p:nvSpPr>
            <p:cNvPr id="109599" name="Text Box 25"/>
            <p:cNvSpPr txBox="1">
              <a:spLocks noChangeArrowheads="1"/>
            </p:cNvSpPr>
            <p:nvPr/>
          </p:nvSpPr>
          <p:spPr bwMode="auto">
            <a:xfrm>
              <a:off x="5784893" y="2714284"/>
              <a:ext cx="2018900" cy="408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>
                  <a:solidFill>
                    <a:srgbClr val="09357A"/>
                  </a:solidFill>
                  <a:latin typeface="Verdana" pitchFamily="34" charset="0"/>
                  <a:ea typeface="MS PGothic" pitchFamily="34" charset="-128"/>
                </a:rPr>
                <a:t>375 mg/m</a:t>
              </a:r>
              <a:r>
                <a:rPr lang="es-ES" altLang="en-US" baseline="30000">
                  <a:solidFill>
                    <a:srgbClr val="09357A"/>
                  </a:solidFill>
                  <a:latin typeface="Verdana" pitchFamily="34" charset="0"/>
                  <a:ea typeface="MS PGothic" pitchFamily="34" charset="-128"/>
                </a:rPr>
                <a:t>2</a:t>
              </a:r>
              <a:r>
                <a:rPr lang="es-ES" altLang="en-US">
                  <a:solidFill>
                    <a:srgbClr val="09357A"/>
                  </a:solidFill>
                  <a:latin typeface="Verdana" pitchFamily="34" charset="0"/>
                  <a:ea typeface="MS PGothic" pitchFamily="34" charset="-128"/>
                </a:rPr>
                <a:t> iv </a:t>
              </a:r>
            </a:p>
          </p:txBody>
        </p:sp>
        <p:sp>
          <p:nvSpPr>
            <p:cNvPr id="109600" name="Text Box 26"/>
            <p:cNvSpPr txBox="1">
              <a:spLocks noChangeArrowheads="1"/>
            </p:cNvSpPr>
            <p:nvPr/>
          </p:nvSpPr>
          <p:spPr bwMode="auto">
            <a:xfrm>
              <a:off x="5783340" y="3074635"/>
              <a:ext cx="1806139" cy="40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>
                  <a:solidFill>
                    <a:srgbClr val="D9D9D9"/>
                  </a:solidFill>
                  <a:latin typeface="Verdana" pitchFamily="34" charset="0"/>
                  <a:ea typeface="MS PGothic" pitchFamily="34" charset="-128"/>
                </a:rPr>
                <a:t>40 mg/d vo</a:t>
              </a:r>
            </a:p>
          </p:txBody>
        </p:sp>
        <p:sp>
          <p:nvSpPr>
            <p:cNvPr id="109601" name="Text Box 27"/>
            <p:cNvSpPr txBox="1">
              <a:spLocks noChangeArrowheads="1"/>
            </p:cNvSpPr>
            <p:nvPr/>
          </p:nvSpPr>
          <p:spPr bwMode="auto">
            <a:xfrm>
              <a:off x="857224" y="3728212"/>
              <a:ext cx="7314630" cy="40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 b="1">
                  <a:solidFill>
                    <a:srgbClr val="D9D9D9"/>
                  </a:solidFill>
                  <a:latin typeface="Verdana" pitchFamily="34" charset="0"/>
                  <a:ea typeface="MS PGothic" pitchFamily="34" charset="-128"/>
                </a:rPr>
                <a:t>Total ≤ 6c  + </a:t>
              </a:r>
              <a:r>
                <a:rPr lang="es-ES" altLang="en-US" b="1">
                  <a:solidFill>
                    <a:srgbClr val="00B0F0"/>
                  </a:solidFill>
                  <a:latin typeface="Verdana" pitchFamily="34" charset="0"/>
                  <a:ea typeface="MS PGothic" pitchFamily="34" charset="-128"/>
                </a:rPr>
                <a:t>Mantenimiento Rituximab: 1 dosis/2 m x 4</a:t>
              </a:r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990782" y="2311540"/>
              <a:ext cx="6955887" cy="15897"/>
            </a:xfrm>
            <a:prstGeom prst="line">
              <a:avLst/>
            </a:prstGeom>
            <a:noFill/>
            <a:ln w="9525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>
                    <a:lumMod val="85000"/>
                  </a:srgbClr>
                </a:solidFill>
                <a:latin typeface="+mn-lt"/>
                <a:cs typeface="+mn-cs"/>
              </a:endParaRPr>
            </a:p>
          </p:txBody>
        </p:sp>
        <p:grpSp>
          <p:nvGrpSpPr>
            <p:cNvPr id="109603" name="AutoShape 29"/>
            <p:cNvGrpSpPr>
              <a:grpSpLocks/>
            </p:cNvGrpSpPr>
            <p:nvPr/>
          </p:nvGrpSpPr>
          <p:grpSpPr bwMode="auto">
            <a:xfrm>
              <a:off x="4507022" y="2360363"/>
              <a:ext cx="244504" cy="406984"/>
              <a:chOff x="4413504" y="1804416"/>
              <a:chExt cx="249936" cy="365760"/>
            </a:xfrm>
          </p:grpSpPr>
          <p:pic>
            <p:nvPicPr>
              <p:cNvPr id="109604" name="AutoShape 29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13504" y="1804416"/>
                <a:ext cx="249936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605" name="Text Box 39"/>
              <p:cNvSpPr txBox="1">
                <a:spLocks noChangeArrowheads="1"/>
              </p:cNvSpPr>
              <p:nvPr/>
            </p:nvSpPr>
            <p:spPr bwMode="auto">
              <a:xfrm rot="-5400000">
                <a:off x="4416792" y="1907198"/>
                <a:ext cx="246351" cy="123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s-ES" b="1">
                  <a:solidFill>
                    <a:srgbClr val="D9D9D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9606" name="AutoShape 30"/>
            <p:cNvGrpSpPr>
              <a:grpSpLocks/>
            </p:cNvGrpSpPr>
            <p:nvPr/>
          </p:nvGrpSpPr>
          <p:grpSpPr bwMode="auto">
            <a:xfrm>
              <a:off x="5294207" y="2360363"/>
              <a:ext cx="250468" cy="406984"/>
              <a:chOff x="5218176" y="1804416"/>
              <a:chExt cx="256032" cy="365760"/>
            </a:xfrm>
          </p:grpSpPr>
          <p:pic>
            <p:nvPicPr>
              <p:cNvPr id="109607" name="AutoShape 30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218176" y="1804416"/>
                <a:ext cx="25603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608" name="Text Box 42"/>
              <p:cNvSpPr txBox="1">
                <a:spLocks noChangeArrowheads="1"/>
              </p:cNvSpPr>
              <p:nvPr/>
            </p:nvSpPr>
            <p:spPr bwMode="auto">
              <a:xfrm rot="-5400000">
                <a:off x="5226552" y="1907198"/>
                <a:ext cx="246351" cy="123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s-ES" b="1">
                  <a:solidFill>
                    <a:srgbClr val="D9D9D9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09609" name="Text Box 31"/>
            <p:cNvSpPr txBox="1">
              <a:spLocks noChangeArrowheads="1"/>
            </p:cNvSpPr>
            <p:nvPr/>
          </p:nvSpPr>
          <p:spPr bwMode="auto">
            <a:xfrm>
              <a:off x="5562814" y="2357467"/>
              <a:ext cx="3152590" cy="40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" altLang="en-US" b="1">
                  <a:solidFill>
                    <a:srgbClr val="2A8EBF"/>
                  </a:solidFill>
                  <a:latin typeface="Verdana" pitchFamily="34" charset="0"/>
                  <a:ea typeface="MS PGothic" pitchFamily="34" charset="-128"/>
                </a:rPr>
                <a:t>1.3 mg/m</a:t>
              </a:r>
              <a:r>
                <a:rPr lang="es-ES" altLang="en-US" b="1" baseline="30000">
                  <a:solidFill>
                    <a:srgbClr val="2A8EBF"/>
                  </a:solidFill>
                  <a:latin typeface="Verdana" pitchFamily="34" charset="0"/>
                  <a:ea typeface="MS PGothic" pitchFamily="34" charset="-128"/>
                </a:rPr>
                <a:t>2</a:t>
              </a:r>
              <a:r>
                <a:rPr lang="es-ES" altLang="en-US" b="1">
                  <a:solidFill>
                    <a:srgbClr val="2A8EBF"/>
                  </a:solidFill>
                  <a:latin typeface="Verdana" pitchFamily="34" charset="0"/>
                  <a:ea typeface="MS PGothic" pitchFamily="34" charset="-128"/>
                </a:rPr>
                <a:t> iv bolo</a:t>
              </a:r>
            </a:p>
          </p:txBody>
        </p:sp>
      </p:grpSp>
      <p:graphicFrame>
        <p:nvGraphicFramePr>
          <p:cNvPr id="98378" name="Group 74"/>
          <p:cNvGraphicFramePr>
            <a:graphicFrameLocks noGrp="1"/>
          </p:cNvGraphicFramePr>
          <p:nvPr/>
        </p:nvGraphicFramePr>
        <p:xfrm>
          <a:off x="4522788" y="4325938"/>
          <a:ext cx="4370387" cy="1593850"/>
        </p:xfrm>
        <a:graphic>
          <a:graphicData uri="http://schemas.openxmlformats.org/drawingml/2006/table">
            <a:tbl>
              <a:tblPr/>
              <a:tblGrid>
                <a:gridCol w="2185987"/>
                <a:gridCol w="2184400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Respuesta</a:t>
                      </a:r>
                    </a:p>
                  </a:txBody>
                  <a:tcPr marB="9144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Toxicidad 3-4</a:t>
                      </a:r>
                    </a:p>
                  </a:txBody>
                  <a:tcPr marB="9144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TRG 13/16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(81,3%)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RC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*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7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(43,8%)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Tromb (37,5%)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Fatiga (18,8%)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Neurop Perif (12,5%)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62 Rectángulo redondeado"/>
          <p:cNvSpPr/>
          <p:nvPr/>
        </p:nvSpPr>
        <p:spPr bwMode="auto">
          <a:xfrm>
            <a:off x="179388" y="4422775"/>
            <a:ext cx="4248150" cy="2030413"/>
          </a:xfrm>
          <a:prstGeom prst="roundRect">
            <a:avLst/>
          </a:prstGeom>
          <a:solidFill>
            <a:schemeClr val="accent3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solidFill>
                <a:srgbClr val="505050"/>
              </a:solidFill>
              <a:latin typeface="+mn-lt"/>
              <a:cs typeface="+mn-cs"/>
            </a:endParaRPr>
          </a:p>
        </p:txBody>
      </p:sp>
      <p:sp>
        <p:nvSpPr>
          <p:cNvPr id="109622" name="34 CuadroTexto"/>
          <p:cNvSpPr txBox="1">
            <a:spLocks noChangeArrowheads="1"/>
          </p:cNvSpPr>
          <p:nvPr/>
        </p:nvSpPr>
        <p:spPr bwMode="auto">
          <a:xfrm>
            <a:off x="307975" y="4508500"/>
            <a:ext cx="39036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n-US" sz="1600" b="1">
                <a:solidFill>
                  <a:srgbClr val="2A8EBF"/>
                </a:solidFill>
                <a:ea typeface="MS PGothic" pitchFamily="34" charset="-128"/>
              </a:rPr>
              <a:t>N=16</a:t>
            </a:r>
          </a:p>
          <a:p>
            <a:pPr>
              <a:buFont typeface="Arial" charset="0"/>
              <a:buChar char="•"/>
            </a:pPr>
            <a:r>
              <a:rPr lang="es-ES_tradnl" altLang="en-US" sz="1600" b="1">
                <a:solidFill>
                  <a:srgbClr val="2A8EBF"/>
                </a:solidFill>
                <a:ea typeface="MS PGothic" pitchFamily="34" charset="-128"/>
              </a:rPr>
              <a:t>Mediana edad: 66 años (48-75 a)</a:t>
            </a:r>
          </a:p>
          <a:p>
            <a:pPr>
              <a:buFont typeface="Arial" charset="0"/>
              <a:buChar char="•"/>
            </a:pPr>
            <a:r>
              <a:rPr lang="es-ES_tradnl" altLang="en-US" sz="1600" b="1">
                <a:solidFill>
                  <a:srgbClr val="2A8EBF"/>
                </a:solidFill>
                <a:ea typeface="MS PGothic" pitchFamily="34" charset="-128"/>
              </a:rPr>
              <a:t>100% linfoma estadío IV</a:t>
            </a:r>
          </a:p>
          <a:p>
            <a:pPr>
              <a:buFont typeface="Arial" charset="0"/>
              <a:buChar char="•"/>
            </a:pPr>
            <a:r>
              <a:rPr lang="es-ES_tradnl" altLang="en-US" sz="1600" b="1">
                <a:solidFill>
                  <a:srgbClr val="2A8EBF"/>
                </a:solidFill>
                <a:ea typeface="MS PGothic" pitchFamily="34" charset="-128"/>
              </a:rPr>
              <a:t>IPI 3-5: 87.5%</a:t>
            </a:r>
          </a:p>
          <a:p>
            <a:pPr>
              <a:buFont typeface="Arial" charset="0"/>
              <a:buChar char="•"/>
            </a:pPr>
            <a:r>
              <a:rPr lang="es-ES_tradnl" altLang="en-US" sz="1600" b="1">
                <a:solidFill>
                  <a:srgbClr val="2A8EBF"/>
                </a:solidFill>
                <a:ea typeface="MS PGothic" pitchFamily="34" charset="-128"/>
              </a:rPr>
              <a:t>Mediana ttos previos: 3 (1-7)</a:t>
            </a:r>
          </a:p>
          <a:p>
            <a:pPr lvl="1">
              <a:buFont typeface="Wingdings" pitchFamily="2" charset="2"/>
              <a:buChar char="ü"/>
            </a:pPr>
            <a:r>
              <a:rPr lang="es-ES_tradnl" altLang="en-US" sz="1600" b="1">
                <a:solidFill>
                  <a:srgbClr val="2A8EBF"/>
                </a:solidFill>
                <a:ea typeface="MS PGothic" pitchFamily="34" charset="-128"/>
              </a:rPr>
              <a:t>CHOP: 100%</a:t>
            </a:r>
          </a:p>
          <a:p>
            <a:pPr lvl="1">
              <a:buFont typeface="Wingdings" pitchFamily="2" charset="2"/>
              <a:buChar char="ü"/>
            </a:pPr>
            <a:r>
              <a:rPr lang="es-ES_tradnl" altLang="en-US" sz="1600" b="1">
                <a:solidFill>
                  <a:srgbClr val="2A8EBF"/>
                </a:solidFill>
                <a:ea typeface="MS PGothic" pitchFamily="34" charset="-128"/>
              </a:rPr>
              <a:t>Rituximab: 88%</a:t>
            </a:r>
            <a:endParaRPr lang="en-US" altLang="en-US" sz="1600" b="1">
              <a:solidFill>
                <a:srgbClr val="2A8EBF"/>
              </a:solidFill>
              <a:ea typeface="MS PGothic" pitchFamily="34" charset="-128"/>
            </a:endParaRPr>
          </a:p>
        </p:txBody>
      </p:sp>
      <p:graphicFrame>
        <p:nvGraphicFramePr>
          <p:cNvPr id="98379" name="Group 75"/>
          <p:cNvGraphicFramePr>
            <a:graphicFrameLocks noGrp="1"/>
          </p:cNvGraphicFramePr>
          <p:nvPr/>
        </p:nvGraphicFramePr>
        <p:xfrm>
          <a:off x="4572000" y="5999163"/>
          <a:ext cx="3417888" cy="742950"/>
        </p:xfrm>
        <a:graphic>
          <a:graphicData uri="http://schemas.openxmlformats.org/drawingml/2006/table">
            <a:tbl>
              <a:tblPr/>
              <a:tblGrid>
                <a:gridCol w="34178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SLP    </a:t>
                      </a: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12,1 meses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SG      </a:t>
                      </a: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38,6 meses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631" name="Título 1"/>
          <p:cNvSpPr>
            <a:spLocks/>
          </p:cNvSpPr>
          <p:nvPr/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s-ES" sz="280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Epidemiología del LCM</a:t>
            </a:r>
          </a:p>
        </p:txBody>
      </p:sp>
      <p:sp>
        <p:nvSpPr>
          <p:cNvPr id="16386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91EBF34-1864-458B-BD9B-C55C6D2258C3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6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16387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El LCM es una patología más frecuente en pacientes de edad avanzada</a:t>
            </a:r>
          </a:p>
        </p:txBody>
      </p:sp>
      <p:pic>
        <p:nvPicPr>
          <p:cNvPr id="16388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3"/>
          <p:cNvSpPr txBox="1">
            <a:spLocks noChangeArrowheads="1"/>
          </p:cNvSpPr>
          <p:nvPr/>
        </p:nvSpPr>
        <p:spPr bwMode="auto">
          <a:xfrm>
            <a:off x="5614988" y="6559550"/>
            <a:ext cx="340836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84" tIns="45690" rIns="91384" bIns="45690" anchor="b">
            <a:spAutoFit/>
          </a:bodyPr>
          <a:lstStyle/>
          <a:p>
            <a:pPr algn="r"/>
            <a:r>
              <a:rPr lang="es-ES" sz="1200">
                <a:latin typeface="Calibri" pitchFamily="34" charset="0"/>
              </a:rPr>
              <a:t>Zhou Y et al. Cancer. 2008 Aug 15;113(4):791-8</a:t>
            </a:r>
            <a:r>
              <a:rPr lang="en-US" altLang="en-US" sz="1200">
                <a:solidFill>
                  <a:srgbClr val="4B4F54"/>
                </a:solidFill>
                <a:latin typeface="Calibri" pitchFamily="34" charset="0"/>
                <a:ea typeface="MS PGothic" pitchFamily="34" charset="-128"/>
              </a:rPr>
              <a:t>.</a:t>
            </a:r>
            <a:endParaRPr lang="en-US" sz="1200">
              <a:solidFill>
                <a:srgbClr val="4B4F54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 l="26640" t="33301" r="17110" b="43750"/>
          <a:stretch>
            <a:fillRect/>
          </a:stretch>
        </p:blipFill>
        <p:spPr bwMode="auto">
          <a:xfrm>
            <a:off x="306388" y="2686050"/>
            <a:ext cx="8662987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Marcador de texto 4"/>
          <p:cNvSpPr txBox="1">
            <a:spLocks/>
          </p:cNvSpPr>
          <p:nvPr/>
        </p:nvSpPr>
        <p:spPr bwMode="auto">
          <a:xfrm>
            <a:off x="698500" y="1357313"/>
            <a:ext cx="71612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200" b="1">
                <a:solidFill>
                  <a:srgbClr val="E03E52"/>
                </a:solidFill>
                <a:latin typeface="Calibri" pitchFamily="34" charset="0"/>
              </a:rPr>
              <a:t>BERT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/>
          <a:srcRect l="12709" t="25520" r="36797" b="60313"/>
          <a:stretch>
            <a:fillRect/>
          </a:stretch>
        </p:blipFill>
        <p:spPr bwMode="auto">
          <a:xfrm>
            <a:off x="0" y="1844675"/>
            <a:ext cx="485933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/>
          <a:srcRect l="10638" t="20792" r="53334" b="13063"/>
          <a:stretch>
            <a:fillRect/>
          </a:stretch>
        </p:blipFill>
        <p:spPr bwMode="auto">
          <a:xfrm>
            <a:off x="4751388" y="1773238"/>
            <a:ext cx="43926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7164388" y="6021388"/>
            <a:ext cx="1008062" cy="5032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10599" name="Título 1"/>
          <p:cNvSpPr>
            <a:spLocks/>
          </p:cNvSpPr>
          <p:nvPr/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s-ES" sz="280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Marcador de texto 4"/>
          <p:cNvSpPr txBox="1">
            <a:spLocks/>
          </p:cNvSpPr>
          <p:nvPr/>
        </p:nvSpPr>
        <p:spPr bwMode="auto">
          <a:xfrm>
            <a:off x="698500" y="1357313"/>
            <a:ext cx="71612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200" b="1">
                <a:solidFill>
                  <a:srgbClr val="E03E52"/>
                </a:solidFill>
                <a:latin typeface="Calibri" pitchFamily="34" charset="0"/>
              </a:rPr>
              <a:t>Ibrutinib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/>
          <a:srcRect l="11224" t="16063" r="46249" b="32916"/>
          <a:stretch>
            <a:fillRect/>
          </a:stretch>
        </p:blipFill>
        <p:spPr bwMode="auto">
          <a:xfrm>
            <a:off x="0" y="1916113"/>
            <a:ext cx="4643438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/>
          <a:srcRect l="11224" t="27396" r="46249" b="28188"/>
          <a:stretch>
            <a:fillRect/>
          </a:stretch>
        </p:blipFill>
        <p:spPr bwMode="auto">
          <a:xfrm>
            <a:off x="4643438" y="2578100"/>
            <a:ext cx="4500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2195513" y="5734050"/>
            <a:ext cx="44640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/>
              <a:t>ORR 65.8% (CR 17.1%; PR 48.6%)</a:t>
            </a:r>
          </a:p>
          <a:p>
            <a:pPr>
              <a:spcBef>
                <a:spcPct val="50000"/>
              </a:spcBef>
              <a:defRPr/>
            </a:pPr>
            <a:r>
              <a:rPr lang="es-ES"/>
              <a:t>DOR: 17.5m</a:t>
            </a:r>
          </a:p>
        </p:txBody>
      </p:sp>
      <p:sp>
        <p:nvSpPr>
          <p:cNvPr id="111623" name="Título 1"/>
          <p:cNvSpPr>
            <a:spLocks/>
          </p:cNvSpPr>
          <p:nvPr/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s-ES" sz="2800">
                <a:solidFill>
                  <a:schemeClr val="bg1"/>
                </a:solidFill>
                <a:latin typeface="Calibri" pitchFamily="34" charset="0"/>
              </a:rPr>
              <a:t>Tratamiento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Título 1"/>
          <p:cNvSpPr>
            <a:spLocks/>
          </p:cNvSpPr>
          <p:nvPr/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s-ES" sz="2800">
                <a:solidFill>
                  <a:schemeClr val="bg1"/>
                </a:solidFill>
                <a:latin typeface="Calibri" pitchFamily="34" charset="0"/>
              </a:rPr>
              <a:t>Conclusiones</a:t>
            </a:r>
          </a:p>
        </p:txBody>
      </p:sp>
      <p:sp>
        <p:nvSpPr>
          <p:cNvPr id="86019" name="2 Marcador de contenido"/>
          <p:cNvSpPr>
            <a:spLocks/>
          </p:cNvSpPr>
          <p:nvPr/>
        </p:nvSpPr>
        <p:spPr bwMode="auto">
          <a:xfrm>
            <a:off x="419100" y="1801813"/>
            <a:ext cx="84359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>
                <a:latin typeface="Calibri" pitchFamily="34" charset="0"/>
              </a:rPr>
              <a:t>Es necesario evaluar comorbilidad y fragilidad en pacientes no candidatos a trasplante: CIRS y G8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>
                <a:latin typeface="Calibri" pitchFamily="34" charset="0"/>
              </a:rPr>
              <a:t>Individualizar en el tratamiento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s-ES">
                <a:latin typeface="Calibri" pitchFamily="34" charset="0"/>
              </a:rPr>
              <a:t>- Edad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r>
              <a:rPr lang="es-ES">
                <a:latin typeface="Calibri" pitchFamily="34" charset="0"/>
              </a:rPr>
              <a:t>- Comorbilidad y fragilidad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>
                <a:latin typeface="Calibri" pitchFamily="34" charset="0"/>
              </a:rPr>
              <a:t>Pacientes jóvenes deben de recibir tratamiento de inducción con altas dosis de citarabina y consolidado con un Trasplante Autólogo de Progenitores Hematopoyético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>
                <a:latin typeface="Calibri" pitchFamily="34" charset="0"/>
              </a:rPr>
              <a:t>Para pacientes mayores, no existe un tratamiento estándar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>
                <a:latin typeface="Calibri" pitchFamily="34" charset="0"/>
              </a:rPr>
              <a:t>Bortezomib es la primera terapia dirigida incorporada en la primera línea para el tratamiento del LCM del paciente mayor o con comorbilidades: VR-CAP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>
                <a:latin typeface="Calibri" pitchFamily="34" charset="0"/>
              </a:rPr>
              <a:t>Para las recaídas existen nuevos tratamientos libres de quimioterapia: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Tx/>
              <a:buChar char="-"/>
            </a:pPr>
            <a:r>
              <a:rPr lang="es-ES">
                <a:latin typeface="Calibri" pitchFamily="34" charset="0"/>
              </a:rPr>
              <a:t>Temsirolimus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Tx/>
              <a:buChar char="-"/>
            </a:pPr>
            <a:r>
              <a:rPr lang="es-ES">
                <a:latin typeface="Calibri" pitchFamily="34" charset="0"/>
              </a:rPr>
              <a:t>Ibrutinib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número de diapositiva 1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5AA464F2-E8A1-4CA8-B7E6-FDC60E2A4FA6}" type="slidenum">
              <a:rPr lang="es-ES" sz="900">
                <a:solidFill>
                  <a:srgbClr val="4B4F54"/>
                </a:solidFill>
                <a:latin typeface="+mn-lt"/>
              </a:rPr>
              <a:pPr algn="ctr">
                <a:defRPr/>
              </a:pPr>
              <a:t>63</a:t>
            </a:fld>
            <a:endParaRPr lang="es-ES" sz="900">
              <a:solidFill>
                <a:srgbClr val="4B4F54"/>
              </a:solidFill>
              <a:latin typeface="+mn-lt"/>
            </a:endParaRPr>
          </a:p>
        </p:txBody>
      </p:sp>
      <p:pic>
        <p:nvPicPr>
          <p:cNvPr id="73730" name="Picture 3" descr="Oncohealth Institute"/>
          <p:cNvPicPr>
            <a:picLocks noChangeAspect="1" noChangeArrowheads="1"/>
          </p:cNvPicPr>
          <p:nvPr/>
        </p:nvPicPr>
        <p:blipFill>
          <a:blip r:embed="rId2"/>
          <a:srcRect t="15823" b="12971"/>
          <a:stretch>
            <a:fillRect/>
          </a:stretch>
        </p:blipFill>
        <p:spPr bwMode="auto">
          <a:xfrm>
            <a:off x="1206500" y="1682750"/>
            <a:ext cx="6869113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8080375" y="6124575"/>
            <a:ext cx="901700" cy="563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3732" name="Marcador de texto 6"/>
          <p:cNvSpPr>
            <a:spLocks/>
          </p:cNvSpPr>
          <p:nvPr/>
        </p:nvSpPr>
        <p:spPr bwMode="auto">
          <a:xfrm>
            <a:off x="2738438" y="5087938"/>
            <a:ext cx="35591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ES" sz="2400" b="1">
                <a:latin typeface="Calibri" pitchFamily="34" charset="0"/>
              </a:rPr>
              <a:t>Muchas gracias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ES" b="1">
                <a:latin typeface="Calibri" pitchFamily="34" charset="0"/>
              </a:rPr>
              <a:t>raul.cordoba@fjd.es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E62C2649-3E29-416B-87B2-D9FC977E3C02}" type="slidenum">
              <a:rPr lang="es-ES" sz="900">
                <a:solidFill>
                  <a:srgbClr val="4B4F54"/>
                </a:solidFill>
                <a:latin typeface="+mn-lt"/>
              </a:rPr>
              <a:pPr algn="ctr">
                <a:defRPr/>
              </a:pPr>
              <a:t>7</a:t>
            </a:fld>
            <a:endParaRPr lang="es-ES" sz="900">
              <a:solidFill>
                <a:srgbClr val="4B4F54"/>
              </a:solidFill>
              <a:latin typeface="+mn-lt"/>
            </a:endParaRPr>
          </a:p>
        </p:txBody>
      </p:sp>
      <p:sp>
        <p:nvSpPr>
          <p:cNvPr id="78851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3940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4000" b="1" smtClean="0">
                <a:solidFill>
                  <a:srgbClr val="E03E52"/>
                </a:solidFill>
              </a:rPr>
              <a:t>Etiopatogenia</a:t>
            </a:r>
          </a:p>
          <a:p>
            <a:pPr marL="0" indent="0" eaLnBrk="1" hangingPunct="1">
              <a:buFontTx/>
              <a:buNone/>
            </a:pPr>
            <a:r>
              <a:rPr lang="es-ES" sz="4000" b="1" smtClean="0">
                <a:solidFill>
                  <a:srgbClr val="E03E52"/>
                </a:solidFill>
              </a:rPr>
              <a:t>¿Por qué se produce?</a:t>
            </a:r>
          </a:p>
        </p:txBody>
      </p:sp>
      <p:pic>
        <p:nvPicPr>
          <p:cNvPr id="78852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Etiopatogenia del LCM</a:t>
            </a:r>
          </a:p>
        </p:txBody>
      </p:sp>
      <p:sp>
        <p:nvSpPr>
          <p:cNvPr id="79875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E9E2572-F166-45F9-B12C-D88DDFD6A206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8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79876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Se produce un intercambio de material genético entre el cromosoma 11 y el cromosoma 14</a:t>
            </a:r>
          </a:p>
        </p:txBody>
      </p:sp>
      <p:pic>
        <p:nvPicPr>
          <p:cNvPr id="79877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 descr="b05350c03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" y="2801938"/>
            <a:ext cx="3443288" cy="2144712"/>
          </a:xfrm>
          <a:prstGeom prst="rect">
            <a:avLst/>
          </a:prstGeom>
          <a:noFill/>
        </p:spPr>
      </p:pic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565275" y="5324475"/>
            <a:ext cx="2292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/>
              <a:t>t(11;14)</a:t>
            </a:r>
          </a:p>
        </p:txBody>
      </p:sp>
      <p:pic>
        <p:nvPicPr>
          <p:cNvPr id="79883" name="Picture 11" descr="CCND1_Green_0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3463" y="2670175"/>
            <a:ext cx="3810000" cy="2295525"/>
          </a:xfrm>
          <a:prstGeom prst="rect">
            <a:avLst/>
          </a:prstGeom>
          <a:noFill/>
        </p:spPr>
      </p:pic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5514975" y="5324475"/>
            <a:ext cx="3044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/>
              <a:t>IgH/CCND1</a:t>
            </a:r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4121150" y="5359400"/>
            <a:ext cx="1014413" cy="638175"/>
          </a:xfrm>
          <a:prstGeom prst="rightArrow">
            <a:avLst>
              <a:gd name="adj1" fmla="val 50000"/>
              <a:gd name="adj2" fmla="val 3973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1076325" y="835025"/>
            <a:ext cx="7648575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s-ES" sz="2800" smtClean="0">
                <a:solidFill>
                  <a:schemeClr val="bg1"/>
                </a:solidFill>
                <a:latin typeface="Calibri" pitchFamily="34" charset="0"/>
              </a:rPr>
              <a:t>Etiopatogenia del LCM</a:t>
            </a:r>
          </a:p>
        </p:txBody>
      </p:sp>
      <p:sp>
        <p:nvSpPr>
          <p:cNvPr id="17410" name="Marcador de número de diapositiva 2"/>
          <p:cNvSpPr txBox="1">
            <a:spLocks noGrp="1"/>
          </p:cNvSpPr>
          <p:nvPr/>
        </p:nvSpPr>
        <p:spPr bwMode="auto">
          <a:xfrm>
            <a:off x="3543300" y="6378575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F7F3988-8787-4F2C-A097-E6E20B4D8A46}" type="slidenum">
              <a:rPr lang="es-ES" sz="900">
                <a:solidFill>
                  <a:srgbClr val="4B4F54"/>
                </a:solidFill>
                <a:latin typeface="Calibri" pitchFamily="34" charset="0"/>
              </a:rPr>
              <a:pPr algn="ctr"/>
              <a:t>9</a:t>
            </a:fld>
            <a:endParaRPr lang="es-ES" sz="900">
              <a:solidFill>
                <a:srgbClr val="4B4F54"/>
              </a:solidFill>
              <a:latin typeface="Calibri" pitchFamily="34" charset="0"/>
            </a:endParaRPr>
          </a:p>
        </p:txBody>
      </p:sp>
      <p:sp>
        <p:nvSpPr>
          <p:cNvPr id="17411" name="Marcador de texto 4"/>
          <p:cNvSpPr>
            <a:spLocks noGrp="1"/>
          </p:cNvSpPr>
          <p:nvPr>
            <p:ph type="body" sz="quarter" idx="4294967295"/>
          </p:nvPr>
        </p:nvSpPr>
        <p:spPr bwMode="auto">
          <a:xfrm>
            <a:off x="658813" y="1582738"/>
            <a:ext cx="7161212" cy="42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sz="2400" b="1" smtClean="0">
                <a:solidFill>
                  <a:srgbClr val="E03E52"/>
                </a:solidFill>
              </a:rPr>
              <a:t>Existe una pérdida en la regulación del ciclo celular en el LCM</a:t>
            </a:r>
          </a:p>
        </p:txBody>
      </p:sp>
      <p:pic>
        <p:nvPicPr>
          <p:cNvPr id="17412" name="Picture 5" descr="Fundación Jiménez Díaz"/>
          <p:cNvPicPr>
            <a:picLocks noChangeAspect="1" noChangeArrowheads="1"/>
          </p:cNvPicPr>
          <p:nvPr/>
        </p:nvPicPr>
        <p:blipFill>
          <a:blip r:embed="rId2"/>
          <a:srcRect r="35080"/>
          <a:stretch>
            <a:fillRect/>
          </a:stretch>
        </p:blipFill>
        <p:spPr bwMode="auto">
          <a:xfrm>
            <a:off x="46038" y="6240463"/>
            <a:ext cx="2063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www.biooncology.com/research-education/bcell/images/figures/intro/figure-5-loss-of-cell-cycle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3716" t="8032" r="7462" b="5063"/>
          <a:stretch>
            <a:fillRect/>
          </a:stretch>
        </p:blipFill>
        <p:spPr bwMode="auto">
          <a:xfrm>
            <a:off x="2244725" y="2133600"/>
            <a:ext cx="4740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áginas quironsalud">
  <a:themeElements>
    <a:clrScheme name="Quironsalud">
      <a:dk1>
        <a:srgbClr val="4B4F54"/>
      </a:dk1>
      <a:lt1>
        <a:sysClr val="window" lastClr="FFFFFF"/>
      </a:lt1>
      <a:dk2>
        <a:srgbClr val="4B4F54"/>
      </a:dk2>
      <a:lt2>
        <a:srgbClr val="4B4F54"/>
      </a:lt2>
      <a:accent1>
        <a:srgbClr val="E03E52"/>
      </a:accent1>
      <a:accent2>
        <a:srgbClr val="00B2A9"/>
      </a:accent2>
      <a:accent3>
        <a:srgbClr val="4B4F54"/>
      </a:accent3>
      <a:accent4>
        <a:srgbClr val="E03E52"/>
      </a:accent4>
      <a:accent5>
        <a:srgbClr val="00B2A9"/>
      </a:accent5>
      <a:accent6>
        <a:srgbClr val="4B4F54"/>
      </a:accent6>
      <a:hlink>
        <a:srgbClr val="E03E52"/>
      </a:hlink>
      <a:folHlink>
        <a:srgbClr val="00B2A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1535</Words>
  <Application>Microsoft Office PowerPoint</Application>
  <PresentationFormat>On-screen Show (4:3)</PresentationFormat>
  <Paragraphs>449</Paragraphs>
  <Slides>63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Plantilla de diseño</vt:lpstr>
      </vt:variant>
      <vt:variant>
        <vt:i4>5</vt:i4>
      </vt:variant>
      <vt:variant>
        <vt:lpstr>Títulos de diapositiva</vt:lpstr>
      </vt:variant>
      <vt:variant>
        <vt:i4>63</vt:i4>
      </vt:variant>
    </vt:vector>
  </HeadingPairs>
  <TitlesOfParts>
    <vt:vector size="78" baseType="lpstr">
      <vt:lpstr>Arial</vt:lpstr>
      <vt:lpstr>Calibri Light</vt:lpstr>
      <vt:lpstr>Calibri</vt:lpstr>
      <vt:lpstr>MS PGothic</vt:lpstr>
      <vt:lpstr>Times New Roman</vt:lpstr>
      <vt:lpstr>Lucida Sans Unicode</vt:lpstr>
      <vt:lpstr>Wingdings</vt:lpstr>
      <vt:lpstr>Verdana</vt:lpstr>
      <vt:lpstr>Symbol</vt:lpstr>
      <vt:lpstr>Wingdings 3</vt:lpstr>
      <vt:lpstr>Páginas quironsalud</vt:lpstr>
      <vt:lpstr>Páginas quironsalud</vt:lpstr>
      <vt:lpstr>Páginas quironsalud</vt:lpstr>
      <vt:lpstr>Páginas quironsalud</vt:lpstr>
      <vt:lpstr>Páginas quironsalud</vt:lpstr>
      <vt:lpstr>Linfoma de células del Manto </vt:lpstr>
      <vt:lpstr>Diapositiva 2</vt:lpstr>
      <vt:lpstr>Diapositiva 3</vt:lpstr>
      <vt:lpstr>Epidemiología del LCM</vt:lpstr>
      <vt:lpstr>Epidemiología del LCM</vt:lpstr>
      <vt:lpstr>Epidemiología del LCM</vt:lpstr>
      <vt:lpstr>Diapositiva 7</vt:lpstr>
      <vt:lpstr>Etiopatogenia del LCM</vt:lpstr>
      <vt:lpstr>Etiopatogenia del LCM</vt:lpstr>
      <vt:lpstr>Etiopatogenia del LCM</vt:lpstr>
      <vt:lpstr>Diapositiva 11</vt:lpstr>
      <vt:lpstr>Manifestaciones clínicas</vt:lpstr>
      <vt:lpstr>Manifestaciones clínicas</vt:lpstr>
      <vt:lpstr>Manifestaciones clínicas</vt:lpstr>
      <vt:lpstr>Manifestaciones clínicas</vt:lpstr>
      <vt:lpstr>Manifestaciones clínicas</vt:lpstr>
      <vt:lpstr>Diapositiva 17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Diagnóstico</vt:lpstr>
      <vt:lpstr>Diapositiva 31</vt:lpstr>
      <vt:lpstr>Pronóstico del LCM</vt:lpstr>
      <vt:lpstr>Indices pronósticos: el MIPI</vt:lpstr>
      <vt:lpstr>Indices pronósticos: el MIPI</vt:lpstr>
      <vt:lpstr>Diapositiva 35</vt:lpstr>
      <vt:lpstr>Supervivencia Global en LCM por grupos de edad</vt:lpstr>
      <vt:lpstr>Recomendaciones de tratamiento</vt:lpstr>
      <vt:lpstr>Recomendaciones de tratamiento</vt:lpstr>
      <vt:lpstr>Terapia adaptada en LCM</vt:lpstr>
      <vt:lpstr>Diapositiva 40</vt:lpstr>
      <vt:lpstr>Tratamiento</vt:lpstr>
      <vt:lpstr>Tratamiento</vt:lpstr>
      <vt:lpstr>Tratamiento</vt:lpstr>
      <vt:lpstr>Diapositiva 44</vt:lpstr>
      <vt:lpstr>Tratamiento</vt:lpstr>
      <vt:lpstr>Tratamiento</vt:lpstr>
      <vt:lpstr>Diapositiva 47</vt:lpstr>
      <vt:lpstr>Evaluación de comorbilidades</vt:lpstr>
      <vt:lpstr>Evaluación de comorbilidades</vt:lpstr>
      <vt:lpstr>Evaluación de fragilidad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</dc:creator>
  <cp:lastModifiedBy>RAÚL CÓRDOBA</cp:lastModifiedBy>
  <cp:revision>132</cp:revision>
  <dcterms:created xsi:type="dcterms:W3CDTF">2015-03-06T15:36:13Z</dcterms:created>
  <dcterms:modified xsi:type="dcterms:W3CDTF">2015-11-26T19:04:57Z</dcterms:modified>
</cp:coreProperties>
</file>